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65" r:id="rId3"/>
    <p:sldId id="256" r:id="rId4"/>
    <p:sldId id="258" r:id="rId5"/>
    <p:sldId id="264" r:id="rId6"/>
    <p:sldId id="257" r:id="rId7"/>
    <p:sldId id="261" r:id="rId9"/>
    <p:sldId id="262" r:id="rId10"/>
    <p:sldId id="263" r:id="rId11"/>
  </p:sldIdLst>
  <p:sldSz cx="10972800" cy="27432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43200" y="1143000"/>
            <a:ext cx="12344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448945"/>
            <a:ext cx="8229600" cy="955040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440815"/>
            <a:ext cx="8229600" cy="662305"/>
          </a:xfrm>
        </p:spPr>
        <p:txBody>
          <a:bodyPr/>
          <a:lstStyle>
            <a:lvl1pPr marL="0" indent="0" algn="ctr">
              <a:buNone/>
              <a:defRPr sz="960"/>
            </a:lvl1pPr>
            <a:lvl2pPr marL="182880" indent="0" algn="ctr">
              <a:buNone/>
              <a:defRPr sz="800"/>
            </a:lvl2pPr>
            <a:lvl3pPr marL="365760" indent="0" algn="ctr">
              <a:buNone/>
              <a:defRPr sz="720"/>
            </a:lvl3pPr>
            <a:lvl4pPr marL="548640" indent="0" algn="ctr">
              <a:buNone/>
              <a:defRPr sz="640"/>
            </a:lvl4pPr>
            <a:lvl5pPr marL="731520" indent="0" algn="ctr">
              <a:buNone/>
              <a:defRPr sz="640"/>
            </a:lvl5pPr>
            <a:lvl6pPr marL="914400" indent="0" algn="ctr">
              <a:buNone/>
              <a:defRPr sz="640"/>
            </a:lvl6pPr>
            <a:lvl7pPr marL="1097280" indent="0" algn="ctr">
              <a:buNone/>
              <a:defRPr sz="640"/>
            </a:lvl7pPr>
            <a:lvl8pPr marL="1280160" indent="0" algn="ctr">
              <a:buNone/>
              <a:defRPr sz="640"/>
            </a:lvl8pPr>
            <a:lvl9pPr marL="1463040" indent="0" algn="ctr">
              <a:buNone/>
              <a:defRPr sz="64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0" y="146050"/>
            <a:ext cx="2366010" cy="2324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0" y="146050"/>
            <a:ext cx="6960870" cy="232473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5" y="683895"/>
            <a:ext cx="9464040" cy="114109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5" y="1835785"/>
            <a:ext cx="9464040" cy="600075"/>
          </a:xfrm>
        </p:spPr>
        <p:txBody>
          <a:bodyPr/>
          <a:lstStyle>
            <a:lvl1pPr marL="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1pPr>
            <a:lvl2pPr marL="18288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2pPr>
            <a:lvl3pPr marL="36576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3pPr>
            <a:lvl4pPr marL="5486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4pPr>
            <a:lvl5pPr marL="73152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5pPr>
            <a:lvl6pPr marL="91440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6pPr>
            <a:lvl7pPr marL="109728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7pPr>
            <a:lvl8pPr marL="128016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8pPr>
            <a:lvl9pPr marL="14630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730250"/>
            <a:ext cx="4663440" cy="17405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730250"/>
            <a:ext cx="4663440" cy="17405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46050"/>
            <a:ext cx="9464040" cy="5302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09" y="672465"/>
            <a:ext cx="4642008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09" y="1002030"/>
            <a:ext cx="4642008" cy="14738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0" y="672465"/>
            <a:ext cx="4664869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0" y="1002030"/>
            <a:ext cx="4664869" cy="14738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82880"/>
            <a:ext cx="3539013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394970"/>
            <a:ext cx="5554980" cy="1949450"/>
          </a:xfrm>
        </p:spPr>
        <p:txBody>
          <a:bodyPr/>
          <a:lstStyle>
            <a:lvl1pPr>
              <a:defRPr sz="1280"/>
            </a:lvl1pPr>
            <a:lvl2pPr>
              <a:defRPr sz="1120"/>
            </a:lvl2pPr>
            <a:lvl3pPr>
              <a:defRPr sz="96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822960"/>
            <a:ext cx="3539013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82880"/>
            <a:ext cx="3539013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64869" y="394970"/>
            <a:ext cx="5554980" cy="1949450"/>
          </a:xfrm>
        </p:spPr>
        <p:txBody>
          <a:bodyPr/>
          <a:lstStyle>
            <a:lvl1pPr marL="0" indent="0">
              <a:buNone/>
              <a:defRPr sz="1280"/>
            </a:lvl1pPr>
            <a:lvl2pPr marL="182880" indent="0">
              <a:buNone/>
              <a:defRPr sz="1120"/>
            </a:lvl2pPr>
            <a:lvl3pPr marL="365760" indent="0">
              <a:buNone/>
              <a:defRPr sz="960"/>
            </a:lvl3pPr>
            <a:lvl4pPr marL="548640" indent="0">
              <a:buNone/>
              <a:defRPr sz="800"/>
            </a:lvl4pPr>
            <a:lvl5pPr marL="731520" indent="0">
              <a:buNone/>
              <a:defRPr sz="800"/>
            </a:lvl5pPr>
            <a:lvl6pPr marL="914400" indent="0">
              <a:buNone/>
              <a:defRPr sz="800"/>
            </a:lvl6pPr>
            <a:lvl7pPr marL="1097280" indent="0">
              <a:buNone/>
              <a:defRPr sz="800"/>
            </a:lvl7pPr>
            <a:lvl8pPr marL="1280160" indent="0">
              <a:buNone/>
              <a:defRPr sz="800"/>
            </a:lvl8pPr>
            <a:lvl9pPr marL="1463040" indent="0">
              <a:buNone/>
              <a:defRPr sz="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822960"/>
            <a:ext cx="3539013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146050"/>
            <a:ext cx="9464040" cy="530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730250"/>
            <a:ext cx="9464040" cy="1740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2542540"/>
            <a:ext cx="246888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2542540"/>
            <a:ext cx="370332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2542540"/>
            <a:ext cx="246888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65760" rtl="0" eaLnBrk="1" latinLnBrk="0" hangingPunct="1">
        <a:lnSpc>
          <a:spcPct val="90000"/>
        </a:lnSpc>
        <a:spcBef>
          <a:spcPct val="0"/>
        </a:spcBef>
        <a:buNone/>
        <a:defRPr sz="17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365760" rtl="0" eaLnBrk="1" latinLnBrk="0" hangingPunct="1">
        <a:lnSpc>
          <a:spcPct val="90000"/>
        </a:lnSpc>
        <a:spcBef>
          <a:spcPct val="80000"/>
        </a:spcBef>
        <a:buFont typeface="Arial" panose="020B0604020202020204" pitchFamily="34" charset="0"/>
        <a:buChar char="•"/>
        <a:defRPr sz="112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12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8.png"/><Relationship Id="rId8" Type="http://schemas.openxmlformats.org/officeDocument/2006/relationships/image" Target="../media/image17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8.png"/><Relationship Id="rId1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8.png"/><Relationship Id="rId8" Type="http://schemas.openxmlformats.org/officeDocument/2006/relationships/image" Target="../media/image17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23.png"/><Relationship Id="rId10" Type="http://schemas.openxmlformats.org/officeDocument/2006/relationships/image" Target="../media/image8.png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31.png"/><Relationship Id="rId8" Type="http://schemas.openxmlformats.org/officeDocument/2006/relationships/image" Target="../media/image30.png"/><Relationship Id="rId7" Type="http://schemas.openxmlformats.org/officeDocument/2006/relationships/image" Target="../media/image29.png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38.png"/><Relationship Id="rId15" Type="http://schemas.openxmlformats.org/officeDocument/2006/relationships/image" Target="../media/image37.png"/><Relationship Id="rId14" Type="http://schemas.openxmlformats.org/officeDocument/2006/relationships/image" Target="../media/image36.png"/><Relationship Id="rId13" Type="http://schemas.openxmlformats.org/officeDocument/2006/relationships/image" Target="../media/image35.png"/><Relationship Id="rId12" Type="http://schemas.openxmlformats.org/officeDocument/2006/relationships/image" Target="../media/image34.png"/><Relationship Id="rId11" Type="http://schemas.openxmlformats.org/officeDocument/2006/relationships/image" Target="../media/image33.png"/><Relationship Id="rId10" Type="http://schemas.openxmlformats.org/officeDocument/2006/relationships/image" Target="../media/image32.png"/><Relationship Id="rId1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44.png"/><Relationship Id="rId7" Type="http://schemas.openxmlformats.org/officeDocument/2006/relationships/image" Target="../media/image43.png"/><Relationship Id="rId6" Type="http://schemas.openxmlformats.org/officeDocument/2006/relationships/image" Target="../media/image5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53.png"/><Relationship Id="rId8" Type="http://schemas.openxmlformats.org/officeDocument/2006/relationships/image" Target="../media/image52.png"/><Relationship Id="rId7" Type="http://schemas.openxmlformats.org/officeDocument/2006/relationships/image" Target="../media/image51.png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54.png"/><Relationship Id="rId1" Type="http://schemas.openxmlformats.org/officeDocument/2006/relationships/image" Target="../media/image4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3.png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50" name="Picture 14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925" y="78105"/>
            <a:ext cx="2252980" cy="1036320"/>
          </a:xfrm>
          <a:prstGeom prst="rect">
            <a:avLst/>
          </a:prstGeom>
        </p:spPr>
      </p:pic>
      <p:pic>
        <p:nvPicPr>
          <p:cNvPr id="144" name="Picture 143"/>
          <p:cNvPicPr>
            <a:picLocks noChangeAspect="1"/>
          </p:cNvPicPr>
          <p:nvPr/>
        </p:nvPicPr>
        <p:blipFill>
          <a:blip r:embed="rId2"/>
          <a:srcRect l="3339" r="1214" b="389"/>
          <a:stretch>
            <a:fillRect/>
          </a:stretch>
        </p:blipFill>
        <p:spPr>
          <a:xfrm>
            <a:off x="6452235" y="50800"/>
            <a:ext cx="1992630" cy="2632710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5035" y="1331595"/>
            <a:ext cx="2381885" cy="1231265"/>
          </a:xfrm>
          <a:prstGeom prst="rect">
            <a:avLst/>
          </a:prstGeom>
        </p:spPr>
      </p:pic>
      <p:pic>
        <p:nvPicPr>
          <p:cNvPr id="141" name="Picture 1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8715" y="1332230"/>
            <a:ext cx="2383155" cy="1230630"/>
          </a:xfrm>
          <a:prstGeom prst="rect">
            <a:avLst/>
          </a:prstGeom>
        </p:spPr>
      </p:pic>
      <p:sp>
        <p:nvSpPr>
          <p:cNvPr id="33" name="Text Box 32"/>
          <p:cNvSpPr txBox="1"/>
          <p:nvPr/>
        </p:nvSpPr>
        <p:spPr>
          <a:xfrm>
            <a:off x="7262495" y="-1045845"/>
            <a:ext cx="12871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000">
                <a:solidFill>
                  <a:schemeClr val="accent4">
                    <a:lumMod val="60000"/>
                    <a:lumOff val="40000"/>
                  </a:schemeClr>
                </a:solidFill>
              </a:rPr>
              <a:t>Used to Drive the Adaptive Light Curtain Laser</a:t>
            </a:r>
            <a:endParaRPr lang="en-US" altLang="en-US" sz="100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4" name="Text Box 33"/>
          <p:cNvSpPr txBox="1"/>
          <p:nvPr/>
        </p:nvSpPr>
        <p:spPr>
          <a:xfrm>
            <a:off x="8231505" y="-747395"/>
            <a:ext cx="193992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en-US" sz="1000">
                <a:solidFill>
                  <a:schemeClr val="bg1"/>
                </a:solidFill>
              </a:rPr>
              <a:t>Pixel Depth corrected over Time from Light Curtain Measurements</a:t>
            </a:r>
            <a:endParaRPr lang="en-US" altLang="en-US" sz="1000">
              <a:solidFill>
                <a:schemeClr val="bg1"/>
              </a:solidFill>
            </a:endParaRPr>
          </a:p>
        </p:txBody>
      </p:sp>
      <p:sp>
        <p:nvSpPr>
          <p:cNvPr id="36" name="Text Box 35"/>
          <p:cNvSpPr txBox="1"/>
          <p:nvPr/>
        </p:nvSpPr>
        <p:spPr>
          <a:xfrm>
            <a:off x="7098665" y="-654685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Topdown Predicted Uncertainty in Blue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Lidar GT in Red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5"/>
          <a:srcRect l="19488" t="5611" r="71672" b="53333"/>
          <a:stretch>
            <a:fillRect/>
          </a:stretch>
        </p:blipFill>
        <p:spPr>
          <a:xfrm>
            <a:off x="-2805430" y="-4169410"/>
            <a:ext cx="1188720" cy="1315720"/>
          </a:xfrm>
          <a:prstGeom prst="rect">
            <a:avLst/>
          </a:prstGeom>
        </p:spPr>
      </p:pic>
      <p:sp>
        <p:nvSpPr>
          <p:cNvPr id="64" name="Text Box 63"/>
          <p:cNvSpPr txBox="1"/>
          <p:nvPr/>
        </p:nvSpPr>
        <p:spPr>
          <a:xfrm>
            <a:off x="8613775" y="-861060"/>
            <a:ext cx="2670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Lidar GT in Yellow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Expectation of Distribution produces pointcloud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2" name="Freeform 31"/>
          <p:cNvSpPr/>
          <p:nvPr/>
        </p:nvSpPr>
        <p:spPr>
          <a:xfrm rot="540000">
            <a:off x="-1253490" y="-2853055"/>
            <a:ext cx="3687445" cy="1922145"/>
          </a:xfrm>
          <a:custGeom>
            <a:avLst/>
            <a:gdLst>
              <a:gd name="connisteX0" fmla="*/ 15240 w 2263140"/>
              <a:gd name="connsiteY0" fmla="*/ 815340 h 2430780"/>
              <a:gd name="connisteX1" fmla="*/ 2171700 w 2263140"/>
              <a:gd name="connsiteY1" fmla="*/ 2430780 h 2430780"/>
              <a:gd name="connisteX2" fmla="*/ 2263140 w 2263140"/>
              <a:gd name="connsiteY2" fmla="*/ 0 h 2430780"/>
              <a:gd name="connisteX3" fmla="*/ 0 w 2263140"/>
              <a:gd name="connsiteY3" fmla="*/ 670560 h 2430780"/>
              <a:gd name="connisteX4" fmla="*/ 15240 w 2263140"/>
              <a:gd name="connsiteY4" fmla="*/ 815340 h 24307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2263140" h="2430780">
                <a:moveTo>
                  <a:pt x="15240" y="815340"/>
                </a:moveTo>
                <a:lnTo>
                  <a:pt x="2171700" y="2430780"/>
                </a:lnTo>
                <a:lnTo>
                  <a:pt x="2263140" y="0"/>
                </a:lnTo>
                <a:lnTo>
                  <a:pt x="0" y="670560"/>
                </a:lnTo>
                <a:lnTo>
                  <a:pt x="15240" y="81534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1" name="Rounded Rectangle 40"/>
          <p:cNvSpPr/>
          <p:nvPr/>
        </p:nvSpPr>
        <p:spPr>
          <a:xfrm>
            <a:off x="4834890" y="50165"/>
            <a:ext cx="1577340" cy="2633980"/>
          </a:xfrm>
          <a:prstGeom prst="roundRect">
            <a:avLst>
              <a:gd name="adj" fmla="val 0"/>
            </a:avLst>
          </a:prstGeom>
          <a:solidFill>
            <a:schemeClr val="tx1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5375275" y="2063115"/>
            <a:ext cx="754380" cy="307975"/>
          </a:xfrm>
          <a:prstGeom prst="rect">
            <a:avLst/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5" name="Picture 44" descr="FAVPNG_car-birds-eye-view-clip-art_QjwxGDSC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9825" y="1153160"/>
            <a:ext cx="271780" cy="56134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5153660" y="2063115"/>
            <a:ext cx="161290" cy="307340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57" name="Picture 56" descr="PinClipart.com_blue-eyeball-clipart_317558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5840730" y="1221740"/>
            <a:ext cx="573405" cy="436245"/>
          </a:xfrm>
          <a:prstGeom prst="rect">
            <a:avLst/>
          </a:prstGeom>
        </p:spPr>
      </p:pic>
      <p:pic>
        <p:nvPicPr>
          <p:cNvPr id="65" name="Picture 64" descr="FAVPNG_car-birds-eye-view-clip-art_QjwxGDSC"/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5109845" y="320040"/>
            <a:ext cx="271780" cy="561340"/>
          </a:xfrm>
          <a:prstGeom prst="rect">
            <a:avLst/>
          </a:prstGeom>
        </p:spPr>
      </p:pic>
      <p:pic>
        <p:nvPicPr>
          <p:cNvPr id="66" name="Picture 65" descr="FAVPNG_car-birds-eye-view-clip-art_QjwxGDSC"/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5713095" y="320040"/>
            <a:ext cx="271780" cy="561340"/>
          </a:xfrm>
          <a:prstGeom prst="rect">
            <a:avLst/>
          </a:prstGeom>
        </p:spPr>
      </p:pic>
      <p:cxnSp>
        <p:nvCxnSpPr>
          <p:cNvPr id="68" name="Straight Connector 67"/>
          <p:cNvCxnSpPr>
            <a:stCxn id="45" idx="2"/>
            <a:endCxn id="73" idx="4"/>
          </p:cNvCxnSpPr>
          <p:nvPr/>
        </p:nvCxnSpPr>
        <p:spPr>
          <a:xfrm>
            <a:off x="5085715" y="1714500"/>
            <a:ext cx="448310" cy="52324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5" idx="2"/>
            <a:endCxn id="99" idx="4"/>
          </p:cNvCxnSpPr>
          <p:nvPr/>
        </p:nvCxnSpPr>
        <p:spPr>
          <a:xfrm>
            <a:off x="5085715" y="1714500"/>
            <a:ext cx="886460" cy="52324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1" name="Text Box 70"/>
          <p:cNvSpPr txBox="1"/>
          <p:nvPr/>
        </p:nvSpPr>
        <p:spPr>
          <a:xfrm>
            <a:off x="5299075" y="2185670"/>
            <a:ext cx="4572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/>
                </a:solidFill>
              </a:rPr>
              <a:t>NIR</a:t>
            </a:r>
            <a:endParaRPr lang="en-US" altLang="en-US" sz="900">
              <a:solidFill>
                <a:schemeClr val="bg1"/>
              </a:solidFill>
            </a:endParaRPr>
          </a:p>
        </p:txBody>
      </p:sp>
      <p:sp>
        <p:nvSpPr>
          <p:cNvPr id="73" name="Oval 72"/>
          <p:cNvSpPr/>
          <p:nvPr/>
        </p:nvSpPr>
        <p:spPr>
          <a:xfrm>
            <a:off x="5495925" y="2163445"/>
            <a:ext cx="75565" cy="7429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76" name="Straight Connector 75"/>
          <p:cNvCxnSpPr>
            <a:stCxn id="65" idx="2"/>
            <a:endCxn id="73" idx="4"/>
          </p:cNvCxnSpPr>
          <p:nvPr/>
        </p:nvCxnSpPr>
        <p:spPr>
          <a:xfrm>
            <a:off x="5245735" y="871855"/>
            <a:ext cx="288290" cy="135636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65" idx="2"/>
            <a:endCxn id="99" idx="1"/>
          </p:cNvCxnSpPr>
          <p:nvPr/>
        </p:nvCxnSpPr>
        <p:spPr>
          <a:xfrm>
            <a:off x="5245735" y="881380"/>
            <a:ext cx="699135" cy="129286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66" idx="2"/>
            <a:endCxn id="73" idx="4"/>
          </p:cNvCxnSpPr>
          <p:nvPr/>
        </p:nvCxnSpPr>
        <p:spPr>
          <a:xfrm flipH="1">
            <a:off x="5534025" y="871855"/>
            <a:ext cx="314960" cy="135636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6" idx="2"/>
            <a:endCxn id="99" idx="4"/>
          </p:cNvCxnSpPr>
          <p:nvPr/>
        </p:nvCxnSpPr>
        <p:spPr>
          <a:xfrm>
            <a:off x="5848985" y="881380"/>
            <a:ext cx="123190" cy="135636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57" idx="1"/>
            <a:endCxn id="73" idx="4"/>
          </p:cNvCxnSpPr>
          <p:nvPr/>
        </p:nvCxnSpPr>
        <p:spPr>
          <a:xfrm flipH="1">
            <a:off x="5534025" y="1717040"/>
            <a:ext cx="593725" cy="51117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57" idx="1"/>
            <a:endCxn id="99" idx="4"/>
          </p:cNvCxnSpPr>
          <p:nvPr/>
        </p:nvCxnSpPr>
        <p:spPr>
          <a:xfrm flipH="1">
            <a:off x="5972175" y="1726565"/>
            <a:ext cx="155575" cy="51117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7" name="Freeform 86"/>
          <p:cNvSpPr/>
          <p:nvPr/>
        </p:nvSpPr>
        <p:spPr>
          <a:xfrm>
            <a:off x="4990465" y="886460"/>
            <a:ext cx="1250950" cy="856615"/>
          </a:xfrm>
          <a:custGeom>
            <a:avLst/>
            <a:gdLst>
              <a:gd name="connisteX0" fmla="*/ 0 w 1250950"/>
              <a:gd name="connsiteY0" fmla="*/ 854851 h 867727"/>
              <a:gd name="connisteX1" fmla="*/ 193675 w 1250950"/>
              <a:gd name="connsiteY1" fmla="*/ 851676 h 867727"/>
              <a:gd name="connisteX2" fmla="*/ 241300 w 1250950"/>
              <a:gd name="connsiteY2" fmla="*/ 750076 h 867727"/>
              <a:gd name="connisteX3" fmla="*/ 231775 w 1250950"/>
              <a:gd name="connsiteY3" fmla="*/ 651651 h 867727"/>
              <a:gd name="connisteX4" fmla="*/ 238125 w 1250950"/>
              <a:gd name="connsiteY4" fmla="*/ 559576 h 867727"/>
              <a:gd name="connisteX5" fmla="*/ 234950 w 1250950"/>
              <a:gd name="connsiteY5" fmla="*/ 362726 h 867727"/>
              <a:gd name="connisteX6" fmla="*/ 228600 w 1250950"/>
              <a:gd name="connsiteY6" fmla="*/ 159526 h 867727"/>
              <a:gd name="connisteX7" fmla="*/ 228600 w 1250950"/>
              <a:gd name="connsiteY7" fmla="*/ 23001 h 867727"/>
              <a:gd name="connisteX8" fmla="*/ 295275 w 1250950"/>
              <a:gd name="connsiteY8" fmla="*/ 10301 h 867727"/>
              <a:gd name="connisteX9" fmla="*/ 358775 w 1250950"/>
              <a:gd name="connsiteY9" fmla="*/ 3951 h 867727"/>
              <a:gd name="connisteX10" fmla="*/ 787400 w 1250950"/>
              <a:gd name="connsiteY10" fmla="*/ 3951 h 867727"/>
              <a:gd name="connisteX11" fmla="*/ 911225 w 1250950"/>
              <a:gd name="connsiteY11" fmla="*/ 3951 h 867727"/>
              <a:gd name="connisteX12" fmla="*/ 968375 w 1250950"/>
              <a:gd name="connsiteY12" fmla="*/ 48401 h 867727"/>
              <a:gd name="connisteX13" fmla="*/ 971550 w 1250950"/>
              <a:gd name="connsiteY13" fmla="*/ 178576 h 867727"/>
              <a:gd name="connisteX14" fmla="*/ 987425 w 1250950"/>
              <a:gd name="connsiteY14" fmla="*/ 581801 h 867727"/>
              <a:gd name="connisteX15" fmla="*/ 996950 w 1250950"/>
              <a:gd name="connsiteY15" fmla="*/ 835801 h 867727"/>
              <a:gd name="connisteX16" fmla="*/ 1076325 w 1250950"/>
              <a:gd name="connsiteY16" fmla="*/ 861201 h 867727"/>
              <a:gd name="connisteX17" fmla="*/ 1250950 w 1250950"/>
              <a:gd name="connsiteY17" fmla="*/ 861201 h 867727"/>
              <a:gd name="connisteX18" fmla="*/ 1270000 w 1250950"/>
              <a:gd name="connsiteY18" fmla="*/ 861201 h 86772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</a:cxnLst>
            <a:rect l="l" t="t" r="r" b="b"/>
            <a:pathLst>
              <a:path w="1250950" h="867728">
                <a:moveTo>
                  <a:pt x="0" y="854851"/>
                </a:moveTo>
                <a:cubicBezTo>
                  <a:pt x="37465" y="856121"/>
                  <a:pt x="145415" y="872631"/>
                  <a:pt x="193675" y="851676"/>
                </a:cubicBezTo>
                <a:cubicBezTo>
                  <a:pt x="241935" y="830721"/>
                  <a:pt x="233680" y="790081"/>
                  <a:pt x="241300" y="750076"/>
                </a:cubicBezTo>
                <a:cubicBezTo>
                  <a:pt x="248920" y="710071"/>
                  <a:pt x="232410" y="689751"/>
                  <a:pt x="231775" y="651651"/>
                </a:cubicBezTo>
                <a:cubicBezTo>
                  <a:pt x="231140" y="613551"/>
                  <a:pt x="237490" y="617361"/>
                  <a:pt x="238125" y="559576"/>
                </a:cubicBezTo>
                <a:cubicBezTo>
                  <a:pt x="238760" y="501791"/>
                  <a:pt x="236855" y="442736"/>
                  <a:pt x="234950" y="362726"/>
                </a:cubicBezTo>
                <a:cubicBezTo>
                  <a:pt x="233045" y="282716"/>
                  <a:pt x="229870" y="227471"/>
                  <a:pt x="228600" y="159526"/>
                </a:cubicBezTo>
                <a:cubicBezTo>
                  <a:pt x="227330" y="91581"/>
                  <a:pt x="215265" y="52846"/>
                  <a:pt x="228600" y="23001"/>
                </a:cubicBezTo>
                <a:cubicBezTo>
                  <a:pt x="241935" y="-6844"/>
                  <a:pt x="269240" y="14111"/>
                  <a:pt x="295275" y="10301"/>
                </a:cubicBezTo>
                <a:cubicBezTo>
                  <a:pt x="321310" y="6491"/>
                  <a:pt x="260350" y="5221"/>
                  <a:pt x="358775" y="3951"/>
                </a:cubicBezTo>
                <a:cubicBezTo>
                  <a:pt x="457200" y="2681"/>
                  <a:pt x="676910" y="3951"/>
                  <a:pt x="787400" y="3951"/>
                </a:cubicBezTo>
                <a:cubicBezTo>
                  <a:pt x="897890" y="3951"/>
                  <a:pt x="875030" y="-4939"/>
                  <a:pt x="911225" y="3951"/>
                </a:cubicBezTo>
                <a:cubicBezTo>
                  <a:pt x="947420" y="12841"/>
                  <a:pt x="956310" y="13476"/>
                  <a:pt x="968375" y="48401"/>
                </a:cubicBezTo>
                <a:cubicBezTo>
                  <a:pt x="980440" y="83326"/>
                  <a:pt x="967740" y="71896"/>
                  <a:pt x="971550" y="178576"/>
                </a:cubicBezTo>
                <a:cubicBezTo>
                  <a:pt x="975360" y="285256"/>
                  <a:pt x="982345" y="450356"/>
                  <a:pt x="987425" y="581801"/>
                </a:cubicBezTo>
                <a:cubicBezTo>
                  <a:pt x="992505" y="713246"/>
                  <a:pt x="979170" y="779921"/>
                  <a:pt x="996950" y="835801"/>
                </a:cubicBezTo>
                <a:cubicBezTo>
                  <a:pt x="1014730" y="891681"/>
                  <a:pt x="1025525" y="856121"/>
                  <a:pt x="1076325" y="861201"/>
                </a:cubicBezTo>
                <a:cubicBezTo>
                  <a:pt x="1127125" y="866281"/>
                  <a:pt x="1212215" y="861201"/>
                  <a:pt x="1250950" y="861201"/>
                </a:cubicBezTo>
              </a:path>
            </a:pathLst>
          </a:custGeom>
          <a:noFill/>
          <a:ln w="63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8" name="Isosceles Triangle 87"/>
          <p:cNvSpPr/>
          <p:nvPr/>
        </p:nvSpPr>
        <p:spPr>
          <a:xfrm rot="5400000">
            <a:off x="5549900" y="848995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9" name="Isosceles Triangle 88"/>
          <p:cNvSpPr/>
          <p:nvPr/>
        </p:nvSpPr>
        <p:spPr>
          <a:xfrm rot="5400000">
            <a:off x="4950460" y="1696085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0" name="Isosceles Triangle 89"/>
          <p:cNvSpPr/>
          <p:nvPr/>
        </p:nvSpPr>
        <p:spPr>
          <a:xfrm rot="5400000">
            <a:off x="6242050" y="1696085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1" name="Isosceles Triangle 90"/>
          <p:cNvSpPr/>
          <p:nvPr/>
        </p:nvSpPr>
        <p:spPr>
          <a:xfrm>
            <a:off x="5182870" y="1079500"/>
            <a:ext cx="76200" cy="7493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2" name="Isosceles Triangle 91"/>
          <p:cNvSpPr/>
          <p:nvPr/>
        </p:nvSpPr>
        <p:spPr>
          <a:xfrm rot="10800000">
            <a:off x="5925820" y="1079500"/>
            <a:ext cx="76200" cy="7493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7" name="Freeform 96"/>
          <p:cNvSpPr/>
          <p:nvPr/>
        </p:nvSpPr>
        <p:spPr>
          <a:xfrm>
            <a:off x="5773420" y="1931035"/>
            <a:ext cx="244475" cy="121920"/>
          </a:xfrm>
          <a:custGeom>
            <a:avLst/>
            <a:gdLst>
              <a:gd name="connisteX0" fmla="*/ 0 w 244475"/>
              <a:gd name="connsiteY0" fmla="*/ 123898 h 123898"/>
              <a:gd name="connisteX1" fmla="*/ 73025 w 244475"/>
              <a:gd name="connsiteY1" fmla="*/ 22298 h 123898"/>
              <a:gd name="connisteX2" fmla="*/ 165100 w 244475"/>
              <a:gd name="connsiteY2" fmla="*/ 73 h 123898"/>
              <a:gd name="connisteX3" fmla="*/ 244475 w 244475"/>
              <a:gd name="connsiteY3" fmla="*/ 22298 h 123898"/>
              <a:gd name="connisteX4" fmla="*/ 269875 w 244475"/>
              <a:gd name="connsiteY4" fmla="*/ 22298 h 123898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244475" h="123899">
                <a:moveTo>
                  <a:pt x="0" y="123899"/>
                </a:moveTo>
                <a:cubicBezTo>
                  <a:pt x="12700" y="104214"/>
                  <a:pt x="40005" y="47064"/>
                  <a:pt x="73025" y="22299"/>
                </a:cubicBezTo>
                <a:cubicBezTo>
                  <a:pt x="106045" y="-2466"/>
                  <a:pt x="130810" y="74"/>
                  <a:pt x="165100" y="74"/>
                </a:cubicBezTo>
                <a:cubicBezTo>
                  <a:pt x="199390" y="74"/>
                  <a:pt x="223520" y="17854"/>
                  <a:pt x="244475" y="22299"/>
                </a:cubicBezTo>
              </a:path>
            </a:pathLst>
          </a:custGeom>
          <a:noFill/>
          <a:ln w="9525">
            <a:solidFill>
              <a:schemeClr val="bg1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8" name="Text Box 97"/>
          <p:cNvSpPr txBox="1"/>
          <p:nvPr/>
        </p:nvSpPr>
        <p:spPr>
          <a:xfrm>
            <a:off x="5695950" y="2186940"/>
            <a:ext cx="5334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/>
                </a:solidFill>
              </a:rPr>
              <a:t>Laser</a:t>
            </a:r>
            <a:endParaRPr lang="en-US" altLang="en-US" sz="900">
              <a:solidFill>
                <a:schemeClr val="bg1"/>
              </a:solidFill>
            </a:endParaRPr>
          </a:p>
        </p:txBody>
      </p:sp>
      <p:sp>
        <p:nvSpPr>
          <p:cNvPr id="99" name="Oval 98"/>
          <p:cNvSpPr/>
          <p:nvPr/>
        </p:nvSpPr>
        <p:spPr>
          <a:xfrm>
            <a:off x="5934075" y="2163445"/>
            <a:ext cx="75565" cy="7429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0" name="Freeform 99"/>
          <p:cNvSpPr/>
          <p:nvPr/>
        </p:nvSpPr>
        <p:spPr>
          <a:xfrm>
            <a:off x="5408930" y="1969770"/>
            <a:ext cx="240665" cy="80010"/>
          </a:xfrm>
          <a:custGeom>
            <a:avLst/>
            <a:gdLst>
              <a:gd name="connisteX0" fmla="*/ 0 w 240665"/>
              <a:gd name="connsiteY0" fmla="*/ 38974 h 81519"/>
              <a:gd name="connisteX1" fmla="*/ 76200 w 240665"/>
              <a:gd name="connsiteY1" fmla="*/ 3414 h 81519"/>
              <a:gd name="connisteX2" fmla="*/ 171450 w 240665"/>
              <a:gd name="connsiteY2" fmla="*/ 12939 h 81519"/>
              <a:gd name="connisteX3" fmla="*/ 240665 w 240665"/>
              <a:gd name="connsiteY3" fmla="*/ 81519 h 81519"/>
              <a:gd name="connisteX4" fmla="*/ 252730 w 240665"/>
              <a:gd name="connsiteY4" fmla="*/ 86599 h 8151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240665" h="81520">
                <a:moveTo>
                  <a:pt x="0" y="38975"/>
                </a:moveTo>
                <a:cubicBezTo>
                  <a:pt x="13335" y="31355"/>
                  <a:pt x="41910" y="8495"/>
                  <a:pt x="76200" y="3415"/>
                </a:cubicBezTo>
                <a:cubicBezTo>
                  <a:pt x="110490" y="-1665"/>
                  <a:pt x="138430" y="-2935"/>
                  <a:pt x="171450" y="12940"/>
                </a:cubicBezTo>
                <a:cubicBezTo>
                  <a:pt x="204470" y="28815"/>
                  <a:pt x="224155" y="66915"/>
                  <a:pt x="240665" y="81520"/>
                </a:cubicBezTo>
              </a:path>
            </a:pathLst>
          </a:custGeom>
          <a:noFill/>
          <a:ln w="9525">
            <a:solidFill>
              <a:schemeClr val="bg1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rcRect r="7608"/>
          <a:stretch>
            <a:fillRect/>
          </a:stretch>
        </p:blipFill>
        <p:spPr>
          <a:xfrm flipV="1">
            <a:off x="8535035" y="50800"/>
            <a:ext cx="2382520" cy="133032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V="1">
            <a:off x="2418715" y="50165"/>
            <a:ext cx="2372360" cy="1330325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132080" y="488950"/>
            <a:ext cx="647700" cy="483235"/>
          </a:xfrm>
          <a:prstGeom prst="rect">
            <a:avLst/>
          </a:prstGeom>
          <a:noFill/>
          <a:ln w="22225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4448810" y="-1889760"/>
            <a:ext cx="704850" cy="483235"/>
          </a:xfrm>
          <a:prstGeom prst="rect">
            <a:avLst/>
          </a:prstGeom>
          <a:noFill/>
          <a:ln w="22225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2649855" y="1628775"/>
            <a:ext cx="704850" cy="656590"/>
          </a:xfrm>
          <a:prstGeom prst="rect">
            <a:avLst/>
          </a:prstGeom>
          <a:noFill/>
          <a:ln w="22225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8585835" y="802005"/>
            <a:ext cx="704850" cy="483235"/>
          </a:xfrm>
          <a:prstGeom prst="rect">
            <a:avLst/>
          </a:prstGeom>
          <a:noFill/>
          <a:ln w="22225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6668135" y="1457325"/>
            <a:ext cx="704850" cy="740410"/>
          </a:xfrm>
          <a:prstGeom prst="rect">
            <a:avLst/>
          </a:prstGeom>
          <a:noFill/>
          <a:ln w="22225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83820" y="1153160"/>
            <a:ext cx="2126615" cy="1409700"/>
          </a:xfrm>
          <a:prstGeom prst="rect">
            <a:avLst/>
          </a:prstGeom>
          <a:noFill/>
          <a:ln w="22225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5" name="Isosceles Triangle 84"/>
          <p:cNvSpPr/>
          <p:nvPr/>
        </p:nvSpPr>
        <p:spPr>
          <a:xfrm rot="5400000">
            <a:off x="5972810" y="-655320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6" name="Isosceles Triangle 85"/>
          <p:cNvSpPr/>
          <p:nvPr/>
        </p:nvSpPr>
        <p:spPr>
          <a:xfrm rot="5400000">
            <a:off x="6888480" y="1564005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3" name="Isosceles Triangle 92"/>
          <p:cNvSpPr/>
          <p:nvPr/>
        </p:nvSpPr>
        <p:spPr>
          <a:xfrm>
            <a:off x="6593205" y="-715010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5" name="Isosceles Triangle 94"/>
          <p:cNvSpPr/>
          <p:nvPr/>
        </p:nvSpPr>
        <p:spPr>
          <a:xfrm rot="5580000">
            <a:off x="7101205" y="-653415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6" name="Isosceles Triangle 95"/>
          <p:cNvSpPr/>
          <p:nvPr/>
        </p:nvSpPr>
        <p:spPr>
          <a:xfrm rot="11220000">
            <a:off x="7816215" y="-1203325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2510790" y="881380"/>
            <a:ext cx="628015" cy="353060"/>
          </a:xfrm>
          <a:prstGeom prst="rect">
            <a:avLst/>
          </a:prstGeom>
          <a:noFill/>
          <a:ln w="22225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8" name="Rectangle 107"/>
          <p:cNvSpPr/>
          <p:nvPr/>
        </p:nvSpPr>
        <p:spPr>
          <a:xfrm>
            <a:off x="4911090" y="1079500"/>
            <a:ext cx="394335" cy="740410"/>
          </a:xfrm>
          <a:prstGeom prst="rect">
            <a:avLst/>
          </a:prstGeom>
          <a:noFill/>
          <a:ln w="22225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13" name="Picture 112"/>
          <p:cNvPicPr>
            <a:picLocks noChangeAspect="1"/>
          </p:cNvPicPr>
          <p:nvPr/>
        </p:nvPicPr>
        <p:blipFill>
          <a:blip r:embed="rId10">
            <a:lum contrast="-6000"/>
          </a:blip>
          <a:stretch>
            <a:fillRect/>
          </a:stretch>
        </p:blipFill>
        <p:spPr>
          <a:xfrm>
            <a:off x="218440" y="1233805"/>
            <a:ext cx="871855" cy="1287780"/>
          </a:xfrm>
          <a:prstGeom prst="rect">
            <a:avLst/>
          </a:prstGeom>
        </p:spPr>
      </p:pic>
      <p:pic>
        <p:nvPicPr>
          <p:cNvPr id="114" name="Picture 1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30960" y="1214120"/>
            <a:ext cx="850265" cy="1315085"/>
          </a:xfrm>
          <a:prstGeom prst="rect">
            <a:avLst/>
          </a:prstGeom>
        </p:spPr>
      </p:pic>
      <p:grpSp>
        <p:nvGrpSpPr>
          <p:cNvPr id="123" name="Group 122"/>
          <p:cNvGrpSpPr/>
          <p:nvPr/>
        </p:nvGrpSpPr>
        <p:grpSpPr>
          <a:xfrm>
            <a:off x="8553450" y="497840"/>
            <a:ext cx="2367915" cy="694690"/>
            <a:chOff x="13464" y="784"/>
            <a:chExt cx="3729" cy="1094"/>
          </a:xfrm>
        </p:grpSpPr>
        <p:cxnSp>
          <p:nvCxnSpPr>
            <p:cNvPr id="53" name="Straight Connector 52"/>
            <p:cNvCxnSpPr/>
            <p:nvPr/>
          </p:nvCxnSpPr>
          <p:spPr>
            <a:xfrm flipV="1">
              <a:off x="13635" y="1725"/>
              <a:ext cx="791" cy="3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/>
          </p:nvCxnSpPr>
          <p:spPr>
            <a:xfrm flipV="1">
              <a:off x="13464" y="1299"/>
              <a:ext cx="159" cy="4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V="1">
              <a:off x="14569" y="1099"/>
              <a:ext cx="294" cy="2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>
              <a:off x="16018" y="1127"/>
              <a:ext cx="220" cy="82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>
              <a:off x="16238" y="1816"/>
              <a:ext cx="725" cy="63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>
              <a:off x="17003" y="784"/>
              <a:ext cx="190" cy="101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4" name="Group 123"/>
          <p:cNvGrpSpPr/>
          <p:nvPr/>
        </p:nvGrpSpPr>
        <p:grpSpPr>
          <a:xfrm>
            <a:off x="2428875" y="499745"/>
            <a:ext cx="2367915" cy="694690"/>
            <a:chOff x="13464" y="784"/>
            <a:chExt cx="3729" cy="1094"/>
          </a:xfrm>
        </p:grpSpPr>
        <p:cxnSp>
          <p:nvCxnSpPr>
            <p:cNvPr id="125" name="Straight Connector 124"/>
            <p:cNvCxnSpPr/>
            <p:nvPr/>
          </p:nvCxnSpPr>
          <p:spPr>
            <a:xfrm flipV="1">
              <a:off x="13635" y="1725"/>
              <a:ext cx="791" cy="3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flipV="1">
              <a:off x="13464" y="1299"/>
              <a:ext cx="159" cy="4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flipV="1">
              <a:off x="14569" y="1099"/>
              <a:ext cx="294" cy="2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>
              <a:off x="16018" y="1127"/>
              <a:ext cx="220" cy="82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/>
          </p:nvCxnSpPr>
          <p:spPr>
            <a:xfrm>
              <a:off x="16238" y="1816"/>
              <a:ext cx="725" cy="63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/>
          </p:nvCxnSpPr>
          <p:spPr>
            <a:xfrm>
              <a:off x="17003" y="784"/>
              <a:ext cx="190" cy="101"/>
            </a:xfrm>
            <a:prstGeom prst="line">
              <a:avLst/>
            </a:prstGeom>
            <a:ln w="12700">
              <a:solidFill>
                <a:srgbClr val="FFFF00"/>
              </a:solidFill>
            </a:ln>
            <a:effectLst>
              <a:glow rad="38100">
                <a:srgbClr val="FFFF00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2" name="Picture 13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31795" y="-4779010"/>
            <a:ext cx="2383155" cy="1230630"/>
          </a:xfrm>
          <a:prstGeom prst="rect">
            <a:avLst/>
          </a:prstGeom>
        </p:spPr>
      </p:pic>
      <p:sp>
        <p:nvSpPr>
          <p:cNvPr id="143" name="Rectangle 142"/>
          <p:cNvSpPr/>
          <p:nvPr/>
        </p:nvSpPr>
        <p:spPr>
          <a:xfrm>
            <a:off x="8848725" y="1743710"/>
            <a:ext cx="704850" cy="656590"/>
          </a:xfrm>
          <a:prstGeom prst="rect">
            <a:avLst/>
          </a:prstGeom>
          <a:noFill/>
          <a:ln w="22225" cmpd="sng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5" name="Freeform 144"/>
          <p:cNvSpPr/>
          <p:nvPr/>
        </p:nvSpPr>
        <p:spPr>
          <a:xfrm>
            <a:off x="6446520" y="41275"/>
            <a:ext cx="1882140" cy="1823720"/>
          </a:xfrm>
          <a:custGeom>
            <a:avLst/>
            <a:gdLst>
              <a:gd name="connisteX0" fmla="*/ 0 w 1882140"/>
              <a:gd name="connsiteY0" fmla="*/ 375780 h 1823580"/>
              <a:gd name="connisteX1" fmla="*/ 114300 w 1882140"/>
              <a:gd name="connsiteY1" fmla="*/ 451980 h 1823580"/>
              <a:gd name="connisteX2" fmla="*/ 182880 w 1882140"/>
              <a:gd name="connsiteY2" fmla="*/ 802500 h 1823580"/>
              <a:gd name="connisteX3" fmla="*/ 243840 w 1882140"/>
              <a:gd name="connsiteY3" fmla="*/ 1160640 h 1823580"/>
              <a:gd name="connisteX4" fmla="*/ 327660 w 1882140"/>
              <a:gd name="connsiteY4" fmla="*/ 1450200 h 1823580"/>
              <a:gd name="connisteX5" fmla="*/ 434340 w 1882140"/>
              <a:gd name="connsiteY5" fmla="*/ 1549260 h 1823580"/>
              <a:gd name="connisteX6" fmla="*/ 579120 w 1882140"/>
              <a:gd name="connsiteY6" fmla="*/ 1511160 h 1823580"/>
              <a:gd name="connisteX7" fmla="*/ 701040 w 1882140"/>
              <a:gd name="connsiteY7" fmla="*/ 1335900 h 1823580"/>
              <a:gd name="connisteX8" fmla="*/ 662940 w 1882140"/>
              <a:gd name="connsiteY8" fmla="*/ 924420 h 1823580"/>
              <a:gd name="connisteX9" fmla="*/ 601980 w 1882140"/>
              <a:gd name="connsiteY9" fmla="*/ 497700 h 1823580"/>
              <a:gd name="connisteX10" fmla="*/ 579120 w 1882140"/>
              <a:gd name="connsiteY10" fmla="*/ 124320 h 1823580"/>
              <a:gd name="connisteX11" fmla="*/ 693420 w 1882140"/>
              <a:gd name="connsiteY11" fmla="*/ 10020 h 1823580"/>
              <a:gd name="connisteX12" fmla="*/ 1150620 w 1882140"/>
              <a:gd name="connsiteY12" fmla="*/ 17640 h 1823580"/>
              <a:gd name="connisteX13" fmla="*/ 1531620 w 1882140"/>
              <a:gd name="connsiteY13" fmla="*/ 63360 h 1823580"/>
              <a:gd name="connisteX14" fmla="*/ 1630680 w 1882140"/>
              <a:gd name="connsiteY14" fmla="*/ 192900 h 1823580"/>
              <a:gd name="connisteX15" fmla="*/ 1600200 w 1882140"/>
              <a:gd name="connsiteY15" fmla="*/ 596760 h 1823580"/>
              <a:gd name="connisteX16" fmla="*/ 1592580 w 1882140"/>
              <a:gd name="connsiteY16" fmla="*/ 1053960 h 1823580"/>
              <a:gd name="connisteX17" fmla="*/ 1592580 w 1882140"/>
              <a:gd name="connsiteY17" fmla="*/ 1434960 h 1823580"/>
              <a:gd name="connisteX18" fmla="*/ 1569720 w 1882140"/>
              <a:gd name="connsiteY18" fmla="*/ 1701660 h 1823580"/>
              <a:gd name="connisteX19" fmla="*/ 1805940 w 1882140"/>
              <a:gd name="connsiteY19" fmla="*/ 1785480 h 1823580"/>
              <a:gd name="connisteX20" fmla="*/ 1882140 w 1882140"/>
              <a:gd name="connsiteY20" fmla="*/ 1823580 h 1823580"/>
              <a:gd name="connisteX21" fmla="*/ 1866900 w 1882140"/>
              <a:gd name="connsiteY21" fmla="*/ 1815960 h 18235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1882140" h="1823580">
                <a:moveTo>
                  <a:pt x="0" y="375780"/>
                </a:moveTo>
                <a:cubicBezTo>
                  <a:pt x="21590" y="384035"/>
                  <a:pt x="77470" y="366890"/>
                  <a:pt x="114300" y="451980"/>
                </a:cubicBezTo>
                <a:cubicBezTo>
                  <a:pt x="151130" y="537070"/>
                  <a:pt x="156845" y="660895"/>
                  <a:pt x="182880" y="802500"/>
                </a:cubicBezTo>
                <a:cubicBezTo>
                  <a:pt x="208915" y="944105"/>
                  <a:pt x="214630" y="1031100"/>
                  <a:pt x="243840" y="1160640"/>
                </a:cubicBezTo>
                <a:cubicBezTo>
                  <a:pt x="273050" y="1290180"/>
                  <a:pt x="289560" y="1372730"/>
                  <a:pt x="327660" y="1450200"/>
                </a:cubicBezTo>
                <a:cubicBezTo>
                  <a:pt x="365760" y="1527670"/>
                  <a:pt x="384175" y="1537195"/>
                  <a:pt x="434340" y="1549260"/>
                </a:cubicBezTo>
                <a:cubicBezTo>
                  <a:pt x="484505" y="1561325"/>
                  <a:pt x="525780" y="1553705"/>
                  <a:pt x="579120" y="1511160"/>
                </a:cubicBezTo>
                <a:cubicBezTo>
                  <a:pt x="632460" y="1468615"/>
                  <a:pt x="684530" y="1453375"/>
                  <a:pt x="701040" y="1335900"/>
                </a:cubicBezTo>
                <a:cubicBezTo>
                  <a:pt x="717550" y="1218425"/>
                  <a:pt x="682625" y="1092060"/>
                  <a:pt x="662940" y="924420"/>
                </a:cubicBezTo>
                <a:cubicBezTo>
                  <a:pt x="643255" y="756780"/>
                  <a:pt x="618490" y="657720"/>
                  <a:pt x="601980" y="497700"/>
                </a:cubicBezTo>
                <a:cubicBezTo>
                  <a:pt x="585470" y="337680"/>
                  <a:pt x="560705" y="222110"/>
                  <a:pt x="579120" y="124320"/>
                </a:cubicBezTo>
                <a:cubicBezTo>
                  <a:pt x="597535" y="26530"/>
                  <a:pt x="579120" y="31610"/>
                  <a:pt x="693420" y="10020"/>
                </a:cubicBezTo>
                <a:cubicBezTo>
                  <a:pt x="807720" y="-11570"/>
                  <a:pt x="982980" y="6845"/>
                  <a:pt x="1150620" y="17640"/>
                </a:cubicBezTo>
                <a:cubicBezTo>
                  <a:pt x="1318260" y="28435"/>
                  <a:pt x="1435735" y="28435"/>
                  <a:pt x="1531620" y="63360"/>
                </a:cubicBezTo>
                <a:cubicBezTo>
                  <a:pt x="1627505" y="98285"/>
                  <a:pt x="1616710" y="86220"/>
                  <a:pt x="1630680" y="192900"/>
                </a:cubicBezTo>
                <a:cubicBezTo>
                  <a:pt x="1644650" y="299580"/>
                  <a:pt x="1607820" y="424675"/>
                  <a:pt x="1600200" y="596760"/>
                </a:cubicBezTo>
                <a:cubicBezTo>
                  <a:pt x="1592580" y="768845"/>
                  <a:pt x="1593850" y="886320"/>
                  <a:pt x="1592580" y="1053960"/>
                </a:cubicBezTo>
                <a:cubicBezTo>
                  <a:pt x="1591310" y="1221600"/>
                  <a:pt x="1597025" y="1305420"/>
                  <a:pt x="1592580" y="1434960"/>
                </a:cubicBezTo>
                <a:cubicBezTo>
                  <a:pt x="1588135" y="1564500"/>
                  <a:pt x="1527175" y="1631810"/>
                  <a:pt x="1569720" y="1701660"/>
                </a:cubicBezTo>
                <a:cubicBezTo>
                  <a:pt x="1612265" y="1771510"/>
                  <a:pt x="1743710" y="1761350"/>
                  <a:pt x="1805940" y="1785480"/>
                </a:cubicBezTo>
                <a:cubicBezTo>
                  <a:pt x="1868170" y="1809610"/>
                  <a:pt x="1870075" y="1817230"/>
                  <a:pt x="1882140" y="1823580"/>
                </a:cubicBezTo>
              </a:path>
            </a:pathLst>
          </a:custGeom>
          <a:noFill/>
          <a:ln>
            <a:solidFill>
              <a:srgbClr val="FFFF00">
                <a:alpha val="7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6" name="Isosceles Triangle 145"/>
          <p:cNvSpPr/>
          <p:nvPr/>
        </p:nvSpPr>
        <p:spPr>
          <a:xfrm rot="5400000">
            <a:off x="7510780" y="25400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7" name="Isosceles Triangle 146"/>
          <p:cNvSpPr/>
          <p:nvPr/>
        </p:nvSpPr>
        <p:spPr>
          <a:xfrm rot="10800000">
            <a:off x="8003540" y="967740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8" name="Isosceles Triangle 147"/>
          <p:cNvSpPr/>
          <p:nvPr/>
        </p:nvSpPr>
        <p:spPr>
          <a:xfrm rot="5940000">
            <a:off x="8284210" y="1812290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9" name="Isosceles Triangle 148"/>
          <p:cNvSpPr/>
          <p:nvPr/>
        </p:nvSpPr>
        <p:spPr>
          <a:xfrm rot="21360000">
            <a:off x="7060565" y="835025"/>
            <a:ext cx="7493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51" name="Straight Arrow Connector 150"/>
          <p:cNvCxnSpPr/>
          <p:nvPr/>
        </p:nvCxnSpPr>
        <p:spPr>
          <a:xfrm flipV="1">
            <a:off x="3625215" y="109855"/>
            <a:ext cx="1905" cy="1206500"/>
          </a:xfrm>
          <a:prstGeom prst="straightConnector1">
            <a:avLst/>
          </a:prstGeom>
          <a:ln w="127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 Box 154"/>
          <p:cNvSpPr txBox="1"/>
          <p:nvPr/>
        </p:nvSpPr>
        <p:spPr>
          <a:xfrm>
            <a:off x="3566795" y="1104265"/>
            <a:ext cx="7226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200">
                <a:solidFill>
                  <a:schemeClr val="bg1"/>
                </a:solidFill>
              </a:rPr>
              <a:t>5m</a:t>
            </a:r>
            <a:endParaRPr lang="en-US" altLang="en-US" sz="1200">
              <a:solidFill>
                <a:schemeClr val="bg1"/>
              </a:solidFill>
            </a:endParaRPr>
          </a:p>
        </p:txBody>
      </p:sp>
      <p:sp>
        <p:nvSpPr>
          <p:cNvPr id="156" name="Text Box 155"/>
          <p:cNvSpPr txBox="1"/>
          <p:nvPr/>
        </p:nvSpPr>
        <p:spPr>
          <a:xfrm>
            <a:off x="3559175" y="109855"/>
            <a:ext cx="7226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200">
                <a:solidFill>
                  <a:schemeClr val="bg1"/>
                </a:solidFill>
              </a:rPr>
              <a:t>40m</a:t>
            </a:r>
            <a:endParaRPr lang="en-US" altLang="en-US" sz="1200">
              <a:solidFill>
                <a:schemeClr val="bg1"/>
              </a:solidFill>
            </a:endParaRPr>
          </a:p>
        </p:txBody>
      </p:sp>
      <p:cxnSp>
        <p:nvCxnSpPr>
          <p:cNvPr id="157" name="Straight Arrow Connector 156"/>
          <p:cNvCxnSpPr/>
          <p:nvPr/>
        </p:nvCxnSpPr>
        <p:spPr>
          <a:xfrm flipV="1">
            <a:off x="9704070" y="110490"/>
            <a:ext cx="1905" cy="1206500"/>
          </a:xfrm>
          <a:prstGeom prst="straightConnector1">
            <a:avLst/>
          </a:prstGeom>
          <a:ln w="127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Text Box 157"/>
          <p:cNvSpPr txBox="1"/>
          <p:nvPr/>
        </p:nvSpPr>
        <p:spPr>
          <a:xfrm>
            <a:off x="9645650" y="1104900"/>
            <a:ext cx="7226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200">
                <a:solidFill>
                  <a:schemeClr val="bg1"/>
                </a:solidFill>
              </a:rPr>
              <a:t>5m</a:t>
            </a:r>
            <a:endParaRPr lang="en-US" altLang="en-US" sz="1200">
              <a:solidFill>
                <a:schemeClr val="bg1"/>
              </a:solidFill>
            </a:endParaRPr>
          </a:p>
        </p:txBody>
      </p:sp>
      <p:sp>
        <p:nvSpPr>
          <p:cNvPr id="159" name="Text Box 158"/>
          <p:cNvSpPr txBox="1"/>
          <p:nvPr/>
        </p:nvSpPr>
        <p:spPr>
          <a:xfrm>
            <a:off x="9638030" y="110490"/>
            <a:ext cx="7226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200">
                <a:solidFill>
                  <a:schemeClr val="bg1"/>
                </a:solidFill>
              </a:rPr>
              <a:t>40m</a:t>
            </a:r>
            <a:endParaRPr lang="en-US" altLang="en-US" sz="1200">
              <a:solidFill>
                <a:schemeClr val="bg1"/>
              </a:solidFill>
            </a:endParaRPr>
          </a:p>
        </p:txBody>
      </p:sp>
      <p:cxnSp>
        <p:nvCxnSpPr>
          <p:cNvPr id="160" name="Straight Arrow Connector 159"/>
          <p:cNvCxnSpPr/>
          <p:nvPr/>
        </p:nvCxnSpPr>
        <p:spPr>
          <a:xfrm flipH="1" flipV="1">
            <a:off x="642620" y="2028825"/>
            <a:ext cx="90805" cy="406400"/>
          </a:xfrm>
          <a:prstGeom prst="straightConnector1">
            <a:avLst/>
          </a:prstGeom>
          <a:ln w="1270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 flipH="1" flipV="1">
            <a:off x="1804670" y="2320925"/>
            <a:ext cx="31115" cy="202565"/>
          </a:xfrm>
          <a:prstGeom prst="straightConnector1">
            <a:avLst/>
          </a:prstGeom>
          <a:ln w="1270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162"/>
          <p:cNvSpPr txBox="1"/>
          <p:nvPr/>
        </p:nvSpPr>
        <p:spPr>
          <a:xfrm>
            <a:off x="125730" y="1285875"/>
            <a:ext cx="7226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200">
                <a:solidFill>
                  <a:schemeClr val="bg1"/>
                </a:solidFill>
              </a:rPr>
              <a:t>RMSE: 1.2m</a:t>
            </a:r>
            <a:endParaRPr lang="en-US" altLang="en-US" sz="1200">
              <a:solidFill>
                <a:schemeClr val="bg1"/>
              </a:solidFill>
            </a:endParaRPr>
          </a:p>
        </p:txBody>
      </p:sp>
      <p:sp>
        <p:nvSpPr>
          <p:cNvPr id="164" name="Text Box 163"/>
          <p:cNvSpPr txBox="1"/>
          <p:nvPr/>
        </p:nvSpPr>
        <p:spPr>
          <a:xfrm>
            <a:off x="1299210" y="1284605"/>
            <a:ext cx="7226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200">
                <a:solidFill>
                  <a:schemeClr val="bg1"/>
                </a:solidFill>
              </a:rPr>
              <a:t>RMSE: 0.4m</a:t>
            </a:r>
            <a:endParaRPr lang="en-US" altLang="en-US" sz="1200">
              <a:solidFill>
                <a:schemeClr val="bg1"/>
              </a:solidFill>
            </a:endParaRPr>
          </a:p>
        </p:txBody>
      </p:sp>
      <p:sp>
        <p:nvSpPr>
          <p:cNvPr id="165" name="Isosceles Triangle 164"/>
          <p:cNvSpPr/>
          <p:nvPr/>
        </p:nvSpPr>
        <p:spPr>
          <a:xfrm rot="5400000">
            <a:off x="4749165" y="2277110"/>
            <a:ext cx="152400" cy="1714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6" name="Isosceles Triangle 165"/>
          <p:cNvSpPr/>
          <p:nvPr/>
        </p:nvSpPr>
        <p:spPr>
          <a:xfrm rot="5400000">
            <a:off x="8457565" y="2267585"/>
            <a:ext cx="152400" cy="1714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7" name="Isosceles Triangle 166"/>
          <p:cNvSpPr/>
          <p:nvPr/>
        </p:nvSpPr>
        <p:spPr>
          <a:xfrm rot="5400000">
            <a:off x="4749165" y="62865"/>
            <a:ext cx="152400" cy="1714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8" name="Isosceles Triangle 167"/>
          <p:cNvSpPr/>
          <p:nvPr/>
        </p:nvSpPr>
        <p:spPr>
          <a:xfrm rot="5400000">
            <a:off x="8454390" y="68580"/>
            <a:ext cx="152400" cy="1714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>
            <a:off x="179070" y="-1419225"/>
            <a:ext cx="8483600" cy="12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-23495" y="2553335"/>
            <a:ext cx="11029950" cy="21907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2384425" y="-171450"/>
            <a:ext cx="0" cy="3019425"/>
          </a:xfrm>
          <a:prstGeom prst="line">
            <a:avLst/>
          </a:prstGeom>
          <a:ln w="22225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812030" y="-69850"/>
            <a:ext cx="0" cy="3019425"/>
          </a:xfrm>
          <a:prstGeom prst="line">
            <a:avLst/>
          </a:prstGeom>
          <a:ln w="2222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512175" y="-76200"/>
            <a:ext cx="0" cy="3019425"/>
          </a:xfrm>
          <a:prstGeom prst="line">
            <a:avLst/>
          </a:prstGeom>
          <a:ln w="2222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Box 9"/>
          <p:cNvSpPr txBox="1"/>
          <p:nvPr/>
        </p:nvSpPr>
        <p:spPr>
          <a:xfrm>
            <a:off x="852170" y="2464435"/>
            <a:ext cx="99822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en-US" sz="1600">
                <a:solidFill>
                  <a:schemeClr val="bg1"/>
                </a:solidFill>
              </a:rPr>
              <a:t>  (a)                                       (b)                                                  (c)                                                   (</a:t>
            </a:r>
            <a:r>
              <a:rPr lang="" altLang="en-US" sz="1600">
                <a:solidFill>
                  <a:schemeClr val="bg1"/>
                </a:solidFill>
              </a:rPr>
              <a:t>d</a:t>
            </a:r>
            <a:r>
              <a:rPr lang="en-US" altLang="en-US" sz="1600">
                <a:solidFill>
                  <a:schemeClr val="bg1"/>
                </a:solidFill>
              </a:rPr>
              <a:t>)</a:t>
            </a:r>
            <a:endParaRPr lang="en-US" alt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Picture 9" descr="FAG"/>
          <p:cNvPicPr>
            <a:picLocks noChangeAspect="1"/>
          </p:cNvPicPr>
          <p:nvPr/>
        </p:nvPicPr>
        <p:blipFill>
          <a:blip r:embed="rId1"/>
          <a:srcRect l="42165" t="6465" b="48790"/>
          <a:stretch>
            <a:fillRect/>
          </a:stretch>
        </p:blipFill>
        <p:spPr>
          <a:xfrm flipH="1">
            <a:off x="7150100" y="-3175"/>
            <a:ext cx="4073525" cy="274574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-1540510" y="-1905"/>
            <a:ext cx="8689340" cy="2745740"/>
            <a:chOff x="-801" y="-3"/>
            <a:chExt cx="13684" cy="4324"/>
          </a:xfrm>
        </p:grpSpPr>
        <p:pic>
          <p:nvPicPr>
            <p:cNvPr id="9" name="Picture 8" descr="FAG"/>
            <p:cNvPicPr>
              <a:picLocks noChangeAspect="1"/>
            </p:cNvPicPr>
            <p:nvPr/>
          </p:nvPicPr>
          <p:blipFill>
            <a:blip r:embed="rId1"/>
            <a:srcRect l="12575" t="6465" b="48790"/>
            <a:stretch>
              <a:fillRect/>
            </a:stretch>
          </p:blipFill>
          <p:spPr>
            <a:xfrm>
              <a:off x="1620" y="-3"/>
              <a:ext cx="11263" cy="4324"/>
            </a:xfrm>
            <a:prstGeom prst="rect">
              <a:avLst/>
            </a:prstGeom>
          </p:spPr>
        </p:pic>
        <p:sp>
          <p:nvSpPr>
            <p:cNvPr id="18" name="Rounded Rectangle 17"/>
            <p:cNvSpPr/>
            <p:nvPr/>
          </p:nvSpPr>
          <p:spPr>
            <a:xfrm>
              <a:off x="3218" y="2969"/>
              <a:ext cx="3257" cy="1279"/>
            </a:xfrm>
            <a:prstGeom prst="round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0" name="Text Box 19"/>
            <p:cNvSpPr txBox="1"/>
            <p:nvPr/>
          </p:nvSpPr>
          <p:spPr>
            <a:xfrm>
              <a:off x="1181" y="409"/>
              <a:ext cx="2910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Right </a:t>
              </a:r>
              <a:endParaRPr lang="en-US" altLang="en-US" sz="1000">
                <a:solidFill>
                  <a:schemeClr val="bg1"/>
                </a:solidFill>
              </a:endParaRPr>
            </a:p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RGB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1" name="Text Box 20"/>
            <p:cNvSpPr txBox="1"/>
            <p:nvPr/>
          </p:nvSpPr>
          <p:spPr>
            <a:xfrm>
              <a:off x="4486" y="1001"/>
              <a:ext cx="2910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Left </a:t>
              </a:r>
              <a:endParaRPr lang="en-US" altLang="en-US" sz="1000">
                <a:solidFill>
                  <a:schemeClr val="bg1"/>
                </a:solidFill>
              </a:endParaRPr>
            </a:p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RGB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2" name="Text Box 21"/>
            <p:cNvSpPr txBox="1"/>
            <p:nvPr/>
          </p:nvSpPr>
          <p:spPr>
            <a:xfrm>
              <a:off x="3846" y="619"/>
              <a:ext cx="2910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Lidar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3" name="Text Box 22"/>
            <p:cNvSpPr txBox="1"/>
            <p:nvPr/>
          </p:nvSpPr>
          <p:spPr>
            <a:xfrm>
              <a:off x="3478" y="1442"/>
              <a:ext cx="1311" cy="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Adaptive </a:t>
              </a:r>
              <a:endParaRPr lang="en-US" altLang="en-US" sz="1000">
                <a:solidFill>
                  <a:schemeClr val="bg1"/>
                </a:solidFill>
              </a:endParaRPr>
            </a:p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Laser </a:t>
              </a:r>
              <a:endParaRPr lang="en-US" altLang="en-US" sz="1000">
                <a:solidFill>
                  <a:schemeClr val="bg1"/>
                </a:solidFill>
              </a:endParaRPr>
            </a:p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Line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4" name="Text Box 23"/>
            <p:cNvSpPr txBox="1"/>
            <p:nvPr/>
          </p:nvSpPr>
          <p:spPr>
            <a:xfrm>
              <a:off x="4348" y="1522"/>
              <a:ext cx="1311" cy="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Rolling </a:t>
              </a:r>
              <a:r>
                <a:rPr lang="en-US" altLang="en-US" sz="800">
                  <a:solidFill>
                    <a:schemeClr val="bg1"/>
                  </a:solidFill>
                </a:rPr>
                <a:t>Shutter</a:t>
              </a:r>
              <a:endParaRPr lang="en-US" altLang="en-US" sz="800">
                <a:solidFill>
                  <a:schemeClr val="bg1"/>
                </a:solidFill>
              </a:endParaRPr>
            </a:p>
            <a:p>
              <a:pPr algn="ctr"/>
              <a:r>
                <a:rPr lang="en-US" altLang="en-US" sz="800">
                  <a:solidFill>
                    <a:schemeClr val="bg1"/>
                  </a:solidFill>
                </a:rPr>
                <a:t>NIR </a:t>
              </a:r>
              <a:endParaRPr lang="en-US" altLang="en-US" sz="800">
                <a:solidFill>
                  <a:schemeClr val="bg1"/>
                </a:solidFill>
              </a:endParaRPr>
            </a:p>
          </p:txBody>
        </p:sp>
        <p:sp>
          <p:nvSpPr>
            <p:cNvPr id="25" name="Text Box 24"/>
            <p:cNvSpPr txBox="1"/>
            <p:nvPr/>
          </p:nvSpPr>
          <p:spPr>
            <a:xfrm>
              <a:off x="3671" y="3863"/>
              <a:ext cx="2211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Seen by Driver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6" name="Text Box 25"/>
            <p:cNvSpPr txBox="1"/>
            <p:nvPr/>
          </p:nvSpPr>
          <p:spPr>
            <a:xfrm>
              <a:off x="3665" y="337"/>
              <a:ext cx="1311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Light Curtain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7" name="Text Box 26"/>
            <p:cNvSpPr txBox="1"/>
            <p:nvPr/>
          </p:nvSpPr>
          <p:spPr>
            <a:xfrm>
              <a:off x="-801" y="458"/>
              <a:ext cx="2910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GPS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</p:grpSp>
      <p:sp>
        <p:nvSpPr>
          <p:cNvPr id="33" name="Text Box 32"/>
          <p:cNvSpPr txBox="1"/>
          <p:nvPr/>
        </p:nvSpPr>
        <p:spPr>
          <a:xfrm>
            <a:off x="7251065" y="-1045845"/>
            <a:ext cx="12871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000">
                <a:solidFill>
                  <a:schemeClr val="accent4">
                    <a:lumMod val="60000"/>
                    <a:lumOff val="40000"/>
                  </a:schemeClr>
                </a:solidFill>
              </a:rPr>
              <a:t>Used to Drive the Adaptive Light Curtain Laser</a:t>
            </a:r>
            <a:endParaRPr lang="en-US" altLang="en-US" sz="100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4" name="Text Box 33"/>
          <p:cNvSpPr txBox="1"/>
          <p:nvPr/>
        </p:nvSpPr>
        <p:spPr>
          <a:xfrm>
            <a:off x="8231505" y="-747395"/>
            <a:ext cx="193992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en-US" sz="1000">
                <a:solidFill>
                  <a:schemeClr val="bg1"/>
                </a:solidFill>
              </a:rPr>
              <a:t>Pixel Depth corrected over Time from Light Curtain Measurements</a:t>
            </a:r>
            <a:endParaRPr lang="en-US" altLang="en-US" sz="1000">
              <a:solidFill>
                <a:schemeClr val="bg1"/>
              </a:solidFill>
            </a:endParaRPr>
          </a:p>
        </p:txBody>
      </p:sp>
      <p:sp>
        <p:nvSpPr>
          <p:cNvPr id="36" name="Text Box 35"/>
          <p:cNvSpPr txBox="1"/>
          <p:nvPr/>
        </p:nvSpPr>
        <p:spPr>
          <a:xfrm>
            <a:off x="7098665" y="-654685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Topdown Predicted Uncertainty in Blue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Lidar GT in Red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rcRect l="19488" t="5611" r="71672" b="53333"/>
          <a:stretch>
            <a:fillRect/>
          </a:stretch>
        </p:blipFill>
        <p:spPr>
          <a:xfrm>
            <a:off x="-1764030" y="142240"/>
            <a:ext cx="1188720" cy="1315720"/>
          </a:xfrm>
          <a:prstGeom prst="rect">
            <a:avLst/>
          </a:prstGeom>
        </p:spPr>
      </p:pic>
      <p:sp>
        <p:nvSpPr>
          <p:cNvPr id="59" name="Freeform 58"/>
          <p:cNvSpPr/>
          <p:nvPr/>
        </p:nvSpPr>
        <p:spPr>
          <a:xfrm>
            <a:off x="10268585" y="1588135"/>
            <a:ext cx="142875" cy="14605"/>
          </a:xfrm>
          <a:custGeom>
            <a:avLst/>
            <a:gdLst>
              <a:gd name="connisteX0" fmla="*/ 0 w 142875"/>
              <a:gd name="connsiteY0" fmla="*/ 0 h 14375"/>
              <a:gd name="connisteX1" fmla="*/ 66675 w 142875"/>
              <a:gd name="connsiteY1" fmla="*/ 12700 h 14375"/>
              <a:gd name="connisteX2" fmla="*/ 123825 w 142875"/>
              <a:gd name="connsiteY2" fmla="*/ 12700 h 14375"/>
              <a:gd name="connisteX3" fmla="*/ 142875 w 142875"/>
              <a:gd name="connsiteY3" fmla="*/ 3175 h 143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42875" h="14375">
                <a:moveTo>
                  <a:pt x="0" y="0"/>
                </a:moveTo>
                <a:cubicBezTo>
                  <a:pt x="12065" y="2540"/>
                  <a:pt x="41910" y="10160"/>
                  <a:pt x="66675" y="12700"/>
                </a:cubicBezTo>
                <a:cubicBezTo>
                  <a:pt x="91440" y="15240"/>
                  <a:pt x="108585" y="14605"/>
                  <a:pt x="123825" y="12700"/>
                </a:cubicBezTo>
                <a:cubicBezTo>
                  <a:pt x="139065" y="10795"/>
                  <a:pt x="140335" y="5080"/>
                  <a:pt x="142875" y="3175"/>
                </a:cubicBezTo>
              </a:path>
            </a:pathLst>
          </a:custGeom>
          <a:noFill/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1" name="Freeform 60"/>
          <p:cNvSpPr/>
          <p:nvPr/>
        </p:nvSpPr>
        <p:spPr>
          <a:xfrm>
            <a:off x="10265410" y="1599565"/>
            <a:ext cx="142875" cy="14605"/>
          </a:xfrm>
          <a:custGeom>
            <a:avLst/>
            <a:gdLst>
              <a:gd name="connisteX0" fmla="*/ 0 w 142875"/>
              <a:gd name="connsiteY0" fmla="*/ 0 h 14375"/>
              <a:gd name="connisteX1" fmla="*/ 66675 w 142875"/>
              <a:gd name="connsiteY1" fmla="*/ 12700 h 14375"/>
              <a:gd name="connisteX2" fmla="*/ 123825 w 142875"/>
              <a:gd name="connsiteY2" fmla="*/ 12700 h 14375"/>
              <a:gd name="connisteX3" fmla="*/ 142875 w 142875"/>
              <a:gd name="connsiteY3" fmla="*/ 3175 h 143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42875" h="14375">
                <a:moveTo>
                  <a:pt x="0" y="0"/>
                </a:moveTo>
                <a:cubicBezTo>
                  <a:pt x="12065" y="2540"/>
                  <a:pt x="41910" y="10160"/>
                  <a:pt x="66675" y="12700"/>
                </a:cubicBezTo>
                <a:cubicBezTo>
                  <a:pt x="91440" y="15240"/>
                  <a:pt x="108585" y="14605"/>
                  <a:pt x="123825" y="12700"/>
                </a:cubicBezTo>
                <a:cubicBezTo>
                  <a:pt x="139065" y="10795"/>
                  <a:pt x="140335" y="5080"/>
                  <a:pt x="142875" y="3175"/>
                </a:cubicBezTo>
              </a:path>
            </a:pathLst>
          </a:custGeom>
          <a:noFill/>
          <a:ln w="95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4" name="Text Box 63"/>
          <p:cNvSpPr txBox="1"/>
          <p:nvPr/>
        </p:nvSpPr>
        <p:spPr>
          <a:xfrm>
            <a:off x="8613775" y="-861060"/>
            <a:ext cx="2670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Lidar GT in Yellow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Expectation of Distribution produces pointcloud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0570" y="923925"/>
            <a:ext cx="2645410" cy="1781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9795" y="923925"/>
            <a:ext cx="2626995" cy="1781175"/>
          </a:xfrm>
          <a:prstGeom prst="rect">
            <a:avLst/>
          </a:prstGeom>
        </p:spPr>
      </p:pic>
      <p:sp>
        <p:nvSpPr>
          <p:cNvPr id="19" name="Text Box 18"/>
          <p:cNvSpPr txBox="1"/>
          <p:nvPr/>
        </p:nvSpPr>
        <p:spPr>
          <a:xfrm>
            <a:off x="7566660" y="915670"/>
            <a:ext cx="183769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000">
                <a:solidFill>
                  <a:schemeClr val="bg1"/>
                </a:solidFill>
              </a:rPr>
              <a:t>Monocular Uncertainties corrected dynamically by Light Curtain</a:t>
            </a:r>
            <a:endParaRPr lang="en-US" altLang="en-US" sz="1000">
              <a:solidFill>
                <a:schemeClr val="bg1"/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8232140" y="1767840"/>
            <a:ext cx="544830" cy="1905"/>
          </a:xfrm>
          <a:prstGeom prst="line">
            <a:avLst/>
          </a:prstGeom>
          <a:ln w="12700">
            <a:solidFill>
              <a:srgbClr val="FFFF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 rot="540000">
            <a:off x="-1253490" y="-2853055"/>
            <a:ext cx="3687445" cy="1922145"/>
          </a:xfrm>
          <a:custGeom>
            <a:avLst/>
            <a:gdLst>
              <a:gd name="connisteX0" fmla="*/ 15240 w 2263140"/>
              <a:gd name="connsiteY0" fmla="*/ 815340 h 2430780"/>
              <a:gd name="connisteX1" fmla="*/ 2171700 w 2263140"/>
              <a:gd name="connsiteY1" fmla="*/ 2430780 h 2430780"/>
              <a:gd name="connisteX2" fmla="*/ 2263140 w 2263140"/>
              <a:gd name="connsiteY2" fmla="*/ 0 h 2430780"/>
              <a:gd name="connisteX3" fmla="*/ 0 w 2263140"/>
              <a:gd name="connsiteY3" fmla="*/ 670560 h 2430780"/>
              <a:gd name="connisteX4" fmla="*/ 15240 w 2263140"/>
              <a:gd name="connsiteY4" fmla="*/ 815340 h 24307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2263140" h="2430780">
                <a:moveTo>
                  <a:pt x="15240" y="815340"/>
                </a:moveTo>
                <a:lnTo>
                  <a:pt x="2171700" y="2430780"/>
                </a:lnTo>
                <a:lnTo>
                  <a:pt x="2263140" y="0"/>
                </a:lnTo>
                <a:lnTo>
                  <a:pt x="0" y="670560"/>
                </a:lnTo>
                <a:lnTo>
                  <a:pt x="15240" y="81534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1" name="Rounded Rectangle 40"/>
          <p:cNvSpPr/>
          <p:nvPr/>
        </p:nvSpPr>
        <p:spPr>
          <a:xfrm>
            <a:off x="3914775" y="36830"/>
            <a:ext cx="1882140" cy="2669540"/>
          </a:xfrm>
          <a:prstGeom prst="roundRect">
            <a:avLst>
              <a:gd name="adj" fmla="val 10917"/>
            </a:avLst>
          </a:prstGeom>
          <a:solidFill>
            <a:schemeClr val="bg2">
              <a:lumMod val="1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617085" y="2308860"/>
            <a:ext cx="754380" cy="312420"/>
          </a:xfrm>
          <a:prstGeom prst="rect">
            <a:avLst/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5" name="Picture 44" descr="FAVPNG_car-birds-eye-view-clip-art_QjwxGDSC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1635" y="1198880"/>
            <a:ext cx="271780" cy="56896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4395470" y="2308860"/>
            <a:ext cx="161290" cy="31178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57" name="Picture 56" descr="PinClipart.com_blue-eyeball-clipart_317558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5078730" y="1271270"/>
            <a:ext cx="581025" cy="436245"/>
          </a:xfrm>
          <a:prstGeom prst="rect">
            <a:avLst/>
          </a:prstGeom>
        </p:spPr>
      </p:pic>
      <p:pic>
        <p:nvPicPr>
          <p:cNvPr id="65" name="Picture 64" descr="FAVPNG_car-birds-eye-view-clip-art_QjwxGDSC"/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4351655" y="354965"/>
            <a:ext cx="271780" cy="568960"/>
          </a:xfrm>
          <a:prstGeom prst="rect">
            <a:avLst/>
          </a:prstGeom>
        </p:spPr>
      </p:pic>
      <p:pic>
        <p:nvPicPr>
          <p:cNvPr id="66" name="Picture 65" descr="FAVPNG_car-birds-eye-view-clip-art_QjwxGDSC"/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4954905" y="354965"/>
            <a:ext cx="271780" cy="568960"/>
          </a:xfrm>
          <a:prstGeom prst="rect">
            <a:avLst/>
          </a:prstGeom>
        </p:spPr>
      </p:pic>
      <p:cxnSp>
        <p:nvCxnSpPr>
          <p:cNvPr id="68" name="Straight Connector 67"/>
          <p:cNvCxnSpPr>
            <a:stCxn id="45" idx="2"/>
          </p:cNvCxnSpPr>
          <p:nvPr/>
        </p:nvCxnSpPr>
        <p:spPr>
          <a:xfrm>
            <a:off x="4327525" y="1767840"/>
            <a:ext cx="457200" cy="6851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5" idx="2"/>
          </p:cNvCxnSpPr>
          <p:nvPr/>
        </p:nvCxnSpPr>
        <p:spPr>
          <a:xfrm>
            <a:off x="4327525" y="1767840"/>
            <a:ext cx="895350" cy="69723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0" name="Text Box 69"/>
          <p:cNvSpPr txBox="1"/>
          <p:nvPr/>
        </p:nvSpPr>
        <p:spPr>
          <a:xfrm>
            <a:off x="3537585" y="2273300"/>
            <a:ext cx="1847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/>
                </a:solidFill>
              </a:rPr>
              <a:t>Left </a:t>
            </a:r>
            <a:endParaRPr lang="en-US" altLang="en-US" sz="900">
              <a:solidFill>
                <a:schemeClr val="bg1"/>
              </a:solidFill>
            </a:endParaRPr>
          </a:p>
          <a:p>
            <a:pPr algn="ctr"/>
            <a:r>
              <a:rPr lang="en-US" altLang="en-US" sz="900">
                <a:solidFill>
                  <a:schemeClr val="bg1"/>
                </a:solidFill>
              </a:rPr>
              <a:t>RGB</a:t>
            </a:r>
            <a:endParaRPr lang="en-US" altLang="en-US" sz="900">
              <a:solidFill>
                <a:schemeClr val="bg1"/>
              </a:solidFill>
            </a:endParaRPr>
          </a:p>
        </p:txBody>
      </p:sp>
      <p:sp>
        <p:nvSpPr>
          <p:cNvPr id="71" name="Text Box 70"/>
          <p:cNvSpPr txBox="1"/>
          <p:nvPr/>
        </p:nvSpPr>
        <p:spPr>
          <a:xfrm>
            <a:off x="4540885" y="2432685"/>
            <a:ext cx="4572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/>
                </a:solidFill>
              </a:rPr>
              <a:t>NIR</a:t>
            </a:r>
            <a:endParaRPr lang="en-US" altLang="en-US" sz="900">
              <a:solidFill>
                <a:schemeClr val="bg1"/>
              </a:solidFill>
            </a:endParaRPr>
          </a:p>
        </p:txBody>
      </p:sp>
      <p:sp>
        <p:nvSpPr>
          <p:cNvPr id="73" name="Oval 72"/>
          <p:cNvSpPr/>
          <p:nvPr/>
        </p:nvSpPr>
        <p:spPr>
          <a:xfrm>
            <a:off x="4737735" y="2410460"/>
            <a:ext cx="75565" cy="755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76" name="Straight Connector 75"/>
          <p:cNvCxnSpPr>
            <a:stCxn id="65" idx="2"/>
            <a:endCxn id="73" idx="4"/>
          </p:cNvCxnSpPr>
          <p:nvPr/>
        </p:nvCxnSpPr>
        <p:spPr>
          <a:xfrm>
            <a:off x="4487545" y="923925"/>
            <a:ext cx="288290" cy="1562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65" idx="2"/>
            <a:endCxn id="99" idx="1"/>
          </p:cNvCxnSpPr>
          <p:nvPr/>
        </p:nvCxnSpPr>
        <p:spPr>
          <a:xfrm>
            <a:off x="4487545" y="923925"/>
            <a:ext cx="699135" cy="149733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66" idx="2"/>
          </p:cNvCxnSpPr>
          <p:nvPr/>
        </p:nvCxnSpPr>
        <p:spPr>
          <a:xfrm flipH="1">
            <a:off x="4775200" y="923925"/>
            <a:ext cx="315595" cy="15233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6" idx="2"/>
            <a:endCxn id="75" idx="0"/>
          </p:cNvCxnSpPr>
          <p:nvPr/>
        </p:nvCxnSpPr>
        <p:spPr>
          <a:xfrm>
            <a:off x="5090795" y="923925"/>
            <a:ext cx="107315" cy="150241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57" idx="1"/>
          </p:cNvCxnSpPr>
          <p:nvPr/>
        </p:nvCxnSpPr>
        <p:spPr>
          <a:xfrm flipH="1">
            <a:off x="4765675" y="1779905"/>
            <a:ext cx="603885" cy="65849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57" idx="1"/>
            <a:endCxn id="75" idx="0"/>
          </p:cNvCxnSpPr>
          <p:nvPr/>
        </p:nvCxnSpPr>
        <p:spPr>
          <a:xfrm flipH="1">
            <a:off x="5198110" y="1779905"/>
            <a:ext cx="171450" cy="64643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7" name="Freeform 86"/>
          <p:cNvSpPr/>
          <p:nvPr/>
        </p:nvSpPr>
        <p:spPr>
          <a:xfrm>
            <a:off x="4232275" y="929005"/>
            <a:ext cx="1250950" cy="868045"/>
          </a:xfrm>
          <a:custGeom>
            <a:avLst/>
            <a:gdLst>
              <a:gd name="connisteX0" fmla="*/ 0 w 1250950"/>
              <a:gd name="connsiteY0" fmla="*/ 854851 h 867727"/>
              <a:gd name="connisteX1" fmla="*/ 193675 w 1250950"/>
              <a:gd name="connsiteY1" fmla="*/ 851676 h 867727"/>
              <a:gd name="connisteX2" fmla="*/ 241300 w 1250950"/>
              <a:gd name="connsiteY2" fmla="*/ 750076 h 867727"/>
              <a:gd name="connisteX3" fmla="*/ 231775 w 1250950"/>
              <a:gd name="connsiteY3" fmla="*/ 651651 h 867727"/>
              <a:gd name="connisteX4" fmla="*/ 238125 w 1250950"/>
              <a:gd name="connsiteY4" fmla="*/ 559576 h 867727"/>
              <a:gd name="connisteX5" fmla="*/ 234950 w 1250950"/>
              <a:gd name="connsiteY5" fmla="*/ 362726 h 867727"/>
              <a:gd name="connisteX6" fmla="*/ 228600 w 1250950"/>
              <a:gd name="connsiteY6" fmla="*/ 159526 h 867727"/>
              <a:gd name="connisteX7" fmla="*/ 228600 w 1250950"/>
              <a:gd name="connsiteY7" fmla="*/ 23001 h 867727"/>
              <a:gd name="connisteX8" fmla="*/ 295275 w 1250950"/>
              <a:gd name="connsiteY8" fmla="*/ 10301 h 867727"/>
              <a:gd name="connisteX9" fmla="*/ 358775 w 1250950"/>
              <a:gd name="connsiteY9" fmla="*/ 3951 h 867727"/>
              <a:gd name="connisteX10" fmla="*/ 787400 w 1250950"/>
              <a:gd name="connsiteY10" fmla="*/ 3951 h 867727"/>
              <a:gd name="connisteX11" fmla="*/ 911225 w 1250950"/>
              <a:gd name="connsiteY11" fmla="*/ 3951 h 867727"/>
              <a:gd name="connisteX12" fmla="*/ 968375 w 1250950"/>
              <a:gd name="connsiteY12" fmla="*/ 48401 h 867727"/>
              <a:gd name="connisteX13" fmla="*/ 971550 w 1250950"/>
              <a:gd name="connsiteY13" fmla="*/ 178576 h 867727"/>
              <a:gd name="connisteX14" fmla="*/ 987425 w 1250950"/>
              <a:gd name="connsiteY14" fmla="*/ 581801 h 867727"/>
              <a:gd name="connisteX15" fmla="*/ 996950 w 1250950"/>
              <a:gd name="connsiteY15" fmla="*/ 835801 h 867727"/>
              <a:gd name="connisteX16" fmla="*/ 1076325 w 1250950"/>
              <a:gd name="connsiteY16" fmla="*/ 861201 h 867727"/>
              <a:gd name="connisteX17" fmla="*/ 1250950 w 1250950"/>
              <a:gd name="connsiteY17" fmla="*/ 861201 h 867727"/>
              <a:gd name="connisteX18" fmla="*/ 1270000 w 1250950"/>
              <a:gd name="connsiteY18" fmla="*/ 861201 h 86772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</a:cxnLst>
            <a:rect l="l" t="t" r="r" b="b"/>
            <a:pathLst>
              <a:path w="1250950" h="867728">
                <a:moveTo>
                  <a:pt x="0" y="854851"/>
                </a:moveTo>
                <a:cubicBezTo>
                  <a:pt x="37465" y="856121"/>
                  <a:pt x="145415" y="872631"/>
                  <a:pt x="193675" y="851676"/>
                </a:cubicBezTo>
                <a:cubicBezTo>
                  <a:pt x="241935" y="830721"/>
                  <a:pt x="233680" y="790081"/>
                  <a:pt x="241300" y="750076"/>
                </a:cubicBezTo>
                <a:cubicBezTo>
                  <a:pt x="248920" y="710071"/>
                  <a:pt x="232410" y="689751"/>
                  <a:pt x="231775" y="651651"/>
                </a:cubicBezTo>
                <a:cubicBezTo>
                  <a:pt x="231140" y="613551"/>
                  <a:pt x="237490" y="617361"/>
                  <a:pt x="238125" y="559576"/>
                </a:cubicBezTo>
                <a:cubicBezTo>
                  <a:pt x="238760" y="501791"/>
                  <a:pt x="236855" y="442736"/>
                  <a:pt x="234950" y="362726"/>
                </a:cubicBezTo>
                <a:cubicBezTo>
                  <a:pt x="233045" y="282716"/>
                  <a:pt x="229870" y="227471"/>
                  <a:pt x="228600" y="159526"/>
                </a:cubicBezTo>
                <a:cubicBezTo>
                  <a:pt x="227330" y="91581"/>
                  <a:pt x="215265" y="52846"/>
                  <a:pt x="228600" y="23001"/>
                </a:cubicBezTo>
                <a:cubicBezTo>
                  <a:pt x="241935" y="-6844"/>
                  <a:pt x="269240" y="14111"/>
                  <a:pt x="295275" y="10301"/>
                </a:cubicBezTo>
                <a:cubicBezTo>
                  <a:pt x="321310" y="6491"/>
                  <a:pt x="260350" y="5221"/>
                  <a:pt x="358775" y="3951"/>
                </a:cubicBezTo>
                <a:cubicBezTo>
                  <a:pt x="457200" y="2681"/>
                  <a:pt x="676910" y="3951"/>
                  <a:pt x="787400" y="3951"/>
                </a:cubicBezTo>
                <a:cubicBezTo>
                  <a:pt x="897890" y="3951"/>
                  <a:pt x="875030" y="-4939"/>
                  <a:pt x="911225" y="3951"/>
                </a:cubicBezTo>
                <a:cubicBezTo>
                  <a:pt x="947420" y="12841"/>
                  <a:pt x="956310" y="13476"/>
                  <a:pt x="968375" y="48401"/>
                </a:cubicBezTo>
                <a:cubicBezTo>
                  <a:pt x="980440" y="83326"/>
                  <a:pt x="967740" y="71896"/>
                  <a:pt x="971550" y="178576"/>
                </a:cubicBezTo>
                <a:cubicBezTo>
                  <a:pt x="975360" y="285256"/>
                  <a:pt x="982345" y="450356"/>
                  <a:pt x="987425" y="581801"/>
                </a:cubicBezTo>
                <a:cubicBezTo>
                  <a:pt x="992505" y="713246"/>
                  <a:pt x="979170" y="779921"/>
                  <a:pt x="996950" y="835801"/>
                </a:cubicBezTo>
                <a:cubicBezTo>
                  <a:pt x="1014730" y="891681"/>
                  <a:pt x="1025525" y="856121"/>
                  <a:pt x="1076325" y="861201"/>
                </a:cubicBezTo>
                <a:cubicBezTo>
                  <a:pt x="1127125" y="866281"/>
                  <a:pt x="1212215" y="861201"/>
                  <a:pt x="1250950" y="861201"/>
                </a:cubicBezTo>
              </a:path>
            </a:pathLst>
          </a:custGeom>
          <a:noFill/>
          <a:ln w="63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8" name="Isosceles Triangle 87"/>
          <p:cNvSpPr/>
          <p:nvPr/>
        </p:nvSpPr>
        <p:spPr>
          <a:xfrm rot="5400000">
            <a:off x="4791075" y="891540"/>
            <a:ext cx="7620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9" name="Isosceles Triangle 88"/>
          <p:cNvSpPr/>
          <p:nvPr/>
        </p:nvSpPr>
        <p:spPr>
          <a:xfrm rot="5400000">
            <a:off x="4191635" y="1750060"/>
            <a:ext cx="7620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0" name="Isosceles Triangle 89"/>
          <p:cNvSpPr/>
          <p:nvPr/>
        </p:nvSpPr>
        <p:spPr>
          <a:xfrm rot="5400000">
            <a:off x="5483225" y="1750060"/>
            <a:ext cx="7620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1" name="Isosceles Triangle 90"/>
          <p:cNvSpPr/>
          <p:nvPr/>
        </p:nvSpPr>
        <p:spPr>
          <a:xfrm>
            <a:off x="4424680" y="1124585"/>
            <a:ext cx="7620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2" name="Isosceles Triangle 91"/>
          <p:cNvSpPr/>
          <p:nvPr/>
        </p:nvSpPr>
        <p:spPr>
          <a:xfrm rot="10800000">
            <a:off x="5167630" y="1124585"/>
            <a:ext cx="7620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7" name="Freeform 96"/>
          <p:cNvSpPr/>
          <p:nvPr/>
        </p:nvSpPr>
        <p:spPr>
          <a:xfrm>
            <a:off x="5015230" y="2174875"/>
            <a:ext cx="244475" cy="123825"/>
          </a:xfrm>
          <a:custGeom>
            <a:avLst/>
            <a:gdLst>
              <a:gd name="connisteX0" fmla="*/ 0 w 244475"/>
              <a:gd name="connsiteY0" fmla="*/ 123898 h 123898"/>
              <a:gd name="connisteX1" fmla="*/ 73025 w 244475"/>
              <a:gd name="connsiteY1" fmla="*/ 22298 h 123898"/>
              <a:gd name="connisteX2" fmla="*/ 165100 w 244475"/>
              <a:gd name="connsiteY2" fmla="*/ 73 h 123898"/>
              <a:gd name="connisteX3" fmla="*/ 244475 w 244475"/>
              <a:gd name="connsiteY3" fmla="*/ 22298 h 123898"/>
              <a:gd name="connisteX4" fmla="*/ 269875 w 244475"/>
              <a:gd name="connsiteY4" fmla="*/ 22298 h 123898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244475" h="123899">
                <a:moveTo>
                  <a:pt x="0" y="123899"/>
                </a:moveTo>
                <a:cubicBezTo>
                  <a:pt x="12700" y="104214"/>
                  <a:pt x="40005" y="47064"/>
                  <a:pt x="73025" y="22299"/>
                </a:cubicBezTo>
                <a:cubicBezTo>
                  <a:pt x="106045" y="-2466"/>
                  <a:pt x="130810" y="74"/>
                  <a:pt x="165100" y="74"/>
                </a:cubicBezTo>
                <a:cubicBezTo>
                  <a:pt x="199390" y="74"/>
                  <a:pt x="223520" y="17854"/>
                  <a:pt x="244475" y="22299"/>
                </a:cubicBezTo>
              </a:path>
            </a:pathLst>
          </a:custGeom>
          <a:noFill/>
          <a:ln w="9525">
            <a:solidFill>
              <a:schemeClr val="bg1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8" name="Text Box 97"/>
          <p:cNvSpPr txBox="1"/>
          <p:nvPr/>
        </p:nvSpPr>
        <p:spPr>
          <a:xfrm>
            <a:off x="4937760" y="2433955"/>
            <a:ext cx="5334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/>
                </a:solidFill>
              </a:rPr>
              <a:t>Laser</a:t>
            </a:r>
            <a:endParaRPr lang="en-US" altLang="en-US" sz="900">
              <a:solidFill>
                <a:schemeClr val="bg1"/>
              </a:solidFill>
            </a:endParaRPr>
          </a:p>
        </p:txBody>
      </p:sp>
      <p:sp>
        <p:nvSpPr>
          <p:cNvPr id="99" name="Oval 98"/>
          <p:cNvSpPr/>
          <p:nvPr/>
        </p:nvSpPr>
        <p:spPr>
          <a:xfrm>
            <a:off x="5175885" y="2410460"/>
            <a:ext cx="75565" cy="7556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0" name="Freeform 99"/>
          <p:cNvSpPr/>
          <p:nvPr/>
        </p:nvSpPr>
        <p:spPr>
          <a:xfrm>
            <a:off x="4650740" y="2214245"/>
            <a:ext cx="240665" cy="81280"/>
          </a:xfrm>
          <a:custGeom>
            <a:avLst/>
            <a:gdLst>
              <a:gd name="connisteX0" fmla="*/ 0 w 240665"/>
              <a:gd name="connsiteY0" fmla="*/ 38974 h 81519"/>
              <a:gd name="connisteX1" fmla="*/ 76200 w 240665"/>
              <a:gd name="connsiteY1" fmla="*/ 3414 h 81519"/>
              <a:gd name="connisteX2" fmla="*/ 171450 w 240665"/>
              <a:gd name="connsiteY2" fmla="*/ 12939 h 81519"/>
              <a:gd name="connisteX3" fmla="*/ 240665 w 240665"/>
              <a:gd name="connsiteY3" fmla="*/ 81519 h 81519"/>
              <a:gd name="connisteX4" fmla="*/ 252730 w 240665"/>
              <a:gd name="connsiteY4" fmla="*/ 86599 h 8151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240665" h="81520">
                <a:moveTo>
                  <a:pt x="0" y="38975"/>
                </a:moveTo>
                <a:cubicBezTo>
                  <a:pt x="13335" y="31355"/>
                  <a:pt x="41910" y="8495"/>
                  <a:pt x="76200" y="3415"/>
                </a:cubicBezTo>
                <a:cubicBezTo>
                  <a:pt x="110490" y="-1665"/>
                  <a:pt x="138430" y="-2935"/>
                  <a:pt x="171450" y="12940"/>
                </a:cubicBezTo>
                <a:cubicBezTo>
                  <a:pt x="204470" y="28815"/>
                  <a:pt x="224155" y="66915"/>
                  <a:pt x="240665" y="81520"/>
                </a:cubicBezTo>
              </a:path>
            </a:pathLst>
          </a:custGeom>
          <a:noFill/>
          <a:ln w="9525">
            <a:solidFill>
              <a:schemeClr val="bg1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01" name="Picture 100" descr="before"/>
          <p:cNvPicPr>
            <a:picLocks noChangeAspect="1"/>
          </p:cNvPicPr>
          <p:nvPr/>
        </p:nvPicPr>
        <p:blipFill>
          <a:blip r:embed="rId8"/>
          <a:srcRect b="5411"/>
          <a:stretch>
            <a:fillRect/>
          </a:stretch>
        </p:blipFill>
        <p:spPr>
          <a:xfrm flipV="1">
            <a:off x="5830570" y="36830"/>
            <a:ext cx="2639695" cy="854075"/>
          </a:xfrm>
          <a:prstGeom prst="rect">
            <a:avLst/>
          </a:prstGeom>
        </p:spPr>
      </p:pic>
      <p:pic>
        <p:nvPicPr>
          <p:cNvPr id="102" name="Picture 101" descr="after"/>
          <p:cNvPicPr>
            <a:picLocks noChangeAspect="1"/>
          </p:cNvPicPr>
          <p:nvPr/>
        </p:nvPicPr>
        <p:blipFill>
          <a:blip r:embed="rId9"/>
          <a:srcRect b="6494"/>
          <a:stretch>
            <a:fillRect/>
          </a:stretch>
        </p:blipFill>
        <p:spPr>
          <a:xfrm flipV="1">
            <a:off x="8519795" y="37465"/>
            <a:ext cx="2626995" cy="853440"/>
          </a:xfrm>
          <a:prstGeom prst="rect">
            <a:avLst/>
          </a:prstGeom>
        </p:spPr>
      </p:pic>
      <p:sp>
        <p:nvSpPr>
          <p:cNvPr id="104" name="Text Box 103"/>
          <p:cNvSpPr txBox="1"/>
          <p:nvPr/>
        </p:nvSpPr>
        <p:spPr>
          <a:xfrm>
            <a:off x="7566025" y="648335"/>
            <a:ext cx="193294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000">
                <a:solidFill>
                  <a:schemeClr val="bg1"/>
                </a:solidFill>
              </a:rPr>
              <a:t>Top Down Depth Uncertaintiy</a:t>
            </a:r>
            <a:endParaRPr lang="en-US" altLang="en-US" sz="100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V="1">
            <a:off x="2978785" y="-1830705"/>
            <a:ext cx="3305175" cy="11760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l="9297" t="49654" r="50621"/>
          <a:stretch>
            <a:fillRect/>
          </a:stretch>
        </p:blipFill>
        <p:spPr>
          <a:xfrm>
            <a:off x="-17745710" y="-3794125"/>
            <a:ext cx="13438505" cy="51790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l="10244" t="53309" r="50619" b="6735"/>
          <a:stretch>
            <a:fillRect/>
          </a:stretch>
        </p:blipFill>
        <p:spPr>
          <a:xfrm>
            <a:off x="-17050385" y="5118100"/>
            <a:ext cx="13121640" cy="41103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rcRect l="25509" t="67062" r="63765" b="10247"/>
          <a:stretch>
            <a:fillRect/>
          </a:stretch>
        </p:blipFill>
        <p:spPr>
          <a:xfrm>
            <a:off x="-13249910" y="396875"/>
            <a:ext cx="3596005" cy="23342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895" y="175895"/>
            <a:ext cx="3000375" cy="239077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2145" y="1351280"/>
            <a:ext cx="2622550" cy="13157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Picture 9" descr="FAG"/>
          <p:cNvPicPr>
            <a:picLocks noChangeAspect="1"/>
          </p:cNvPicPr>
          <p:nvPr/>
        </p:nvPicPr>
        <p:blipFill>
          <a:blip r:embed="rId1"/>
          <a:srcRect l="42165" t="6465" b="48790"/>
          <a:stretch>
            <a:fillRect/>
          </a:stretch>
        </p:blipFill>
        <p:spPr>
          <a:xfrm flipH="1">
            <a:off x="7150100" y="-3175"/>
            <a:ext cx="4073525" cy="274574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-1540510" y="-1905"/>
            <a:ext cx="8689340" cy="2745740"/>
            <a:chOff x="-801" y="-3"/>
            <a:chExt cx="13684" cy="4324"/>
          </a:xfrm>
        </p:grpSpPr>
        <p:pic>
          <p:nvPicPr>
            <p:cNvPr id="9" name="Picture 8" descr="FAG"/>
            <p:cNvPicPr>
              <a:picLocks noChangeAspect="1"/>
            </p:cNvPicPr>
            <p:nvPr/>
          </p:nvPicPr>
          <p:blipFill>
            <a:blip r:embed="rId1"/>
            <a:srcRect l="12575" t="6465" b="48790"/>
            <a:stretch>
              <a:fillRect/>
            </a:stretch>
          </p:blipFill>
          <p:spPr>
            <a:xfrm>
              <a:off x="1620" y="-3"/>
              <a:ext cx="11263" cy="4324"/>
            </a:xfrm>
            <a:prstGeom prst="rect">
              <a:avLst/>
            </a:prstGeom>
          </p:spPr>
        </p:pic>
        <p:sp>
          <p:nvSpPr>
            <p:cNvPr id="18" name="Rounded Rectangle 17"/>
            <p:cNvSpPr/>
            <p:nvPr/>
          </p:nvSpPr>
          <p:spPr>
            <a:xfrm>
              <a:off x="3218" y="2969"/>
              <a:ext cx="3257" cy="1279"/>
            </a:xfrm>
            <a:prstGeom prst="round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0" name="Text Box 19"/>
            <p:cNvSpPr txBox="1"/>
            <p:nvPr/>
          </p:nvSpPr>
          <p:spPr>
            <a:xfrm>
              <a:off x="1181" y="409"/>
              <a:ext cx="2910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Right </a:t>
              </a:r>
              <a:endParaRPr lang="en-US" altLang="en-US" sz="1000">
                <a:solidFill>
                  <a:schemeClr val="bg1"/>
                </a:solidFill>
              </a:endParaRPr>
            </a:p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RGB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1" name="Text Box 20"/>
            <p:cNvSpPr txBox="1"/>
            <p:nvPr/>
          </p:nvSpPr>
          <p:spPr>
            <a:xfrm>
              <a:off x="4486" y="1001"/>
              <a:ext cx="2910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Left </a:t>
              </a:r>
              <a:endParaRPr lang="en-US" altLang="en-US" sz="1000">
                <a:solidFill>
                  <a:schemeClr val="bg1"/>
                </a:solidFill>
              </a:endParaRPr>
            </a:p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RGB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2" name="Text Box 21"/>
            <p:cNvSpPr txBox="1"/>
            <p:nvPr/>
          </p:nvSpPr>
          <p:spPr>
            <a:xfrm>
              <a:off x="3846" y="619"/>
              <a:ext cx="2910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Lidar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3" name="Text Box 22"/>
            <p:cNvSpPr txBox="1"/>
            <p:nvPr/>
          </p:nvSpPr>
          <p:spPr>
            <a:xfrm>
              <a:off x="3478" y="1442"/>
              <a:ext cx="1311" cy="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Adaptive </a:t>
              </a:r>
              <a:endParaRPr lang="en-US" altLang="en-US" sz="1000">
                <a:solidFill>
                  <a:schemeClr val="bg1"/>
                </a:solidFill>
              </a:endParaRPr>
            </a:p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Laser </a:t>
              </a:r>
              <a:endParaRPr lang="en-US" altLang="en-US" sz="1000">
                <a:solidFill>
                  <a:schemeClr val="bg1"/>
                </a:solidFill>
              </a:endParaRPr>
            </a:p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Line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4" name="Text Box 23"/>
            <p:cNvSpPr txBox="1"/>
            <p:nvPr/>
          </p:nvSpPr>
          <p:spPr>
            <a:xfrm>
              <a:off x="4348" y="1522"/>
              <a:ext cx="1311" cy="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Rolling </a:t>
              </a:r>
              <a:r>
                <a:rPr lang="en-US" altLang="en-US" sz="800">
                  <a:solidFill>
                    <a:schemeClr val="bg1"/>
                  </a:solidFill>
                </a:rPr>
                <a:t>Shutter</a:t>
              </a:r>
              <a:endParaRPr lang="en-US" altLang="en-US" sz="800">
                <a:solidFill>
                  <a:schemeClr val="bg1"/>
                </a:solidFill>
              </a:endParaRPr>
            </a:p>
            <a:p>
              <a:pPr algn="ctr"/>
              <a:r>
                <a:rPr lang="en-US" altLang="en-US" sz="800">
                  <a:solidFill>
                    <a:schemeClr val="bg1"/>
                  </a:solidFill>
                </a:rPr>
                <a:t>NIR </a:t>
              </a:r>
              <a:endParaRPr lang="en-US" altLang="en-US" sz="800">
                <a:solidFill>
                  <a:schemeClr val="bg1"/>
                </a:solidFill>
              </a:endParaRPr>
            </a:p>
          </p:txBody>
        </p:sp>
        <p:sp>
          <p:nvSpPr>
            <p:cNvPr id="25" name="Text Box 24"/>
            <p:cNvSpPr txBox="1"/>
            <p:nvPr/>
          </p:nvSpPr>
          <p:spPr>
            <a:xfrm>
              <a:off x="3671" y="3863"/>
              <a:ext cx="2211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Seen by Driver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6" name="Text Box 25"/>
            <p:cNvSpPr txBox="1"/>
            <p:nvPr/>
          </p:nvSpPr>
          <p:spPr>
            <a:xfrm>
              <a:off x="3665" y="337"/>
              <a:ext cx="1311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Light Curtain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  <p:sp>
          <p:nvSpPr>
            <p:cNvPr id="27" name="Text Box 26"/>
            <p:cNvSpPr txBox="1"/>
            <p:nvPr/>
          </p:nvSpPr>
          <p:spPr>
            <a:xfrm>
              <a:off x="-801" y="458"/>
              <a:ext cx="2910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>
                  <a:solidFill>
                    <a:schemeClr val="bg1"/>
                  </a:solidFill>
                </a:rPr>
                <a:t>GPS</a:t>
              </a:r>
              <a:endParaRPr lang="en-US" altLang="en-US" sz="1000">
                <a:solidFill>
                  <a:schemeClr val="bg1"/>
                </a:solidFill>
              </a:endParaRPr>
            </a:p>
          </p:txBody>
        </p:sp>
      </p:grpSp>
      <p:sp>
        <p:nvSpPr>
          <p:cNvPr id="33" name="Text Box 32"/>
          <p:cNvSpPr txBox="1"/>
          <p:nvPr/>
        </p:nvSpPr>
        <p:spPr>
          <a:xfrm>
            <a:off x="7251065" y="-1045845"/>
            <a:ext cx="12871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000">
                <a:solidFill>
                  <a:schemeClr val="accent4">
                    <a:lumMod val="60000"/>
                    <a:lumOff val="40000"/>
                  </a:schemeClr>
                </a:solidFill>
              </a:rPr>
              <a:t>Used to Drive the Adaptive Light Curtain Laser</a:t>
            </a:r>
            <a:endParaRPr lang="en-US" altLang="en-US" sz="100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4" name="Text Box 33"/>
          <p:cNvSpPr txBox="1"/>
          <p:nvPr/>
        </p:nvSpPr>
        <p:spPr>
          <a:xfrm>
            <a:off x="8231505" y="-747395"/>
            <a:ext cx="193992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en-US" sz="1000">
                <a:solidFill>
                  <a:schemeClr val="bg1"/>
                </a:solidFill>
              </a:rPr>
              <a:t>Pixel Depth corrected over Time from Light Curtain Measurements</a:t>
            </a:r>
            <a:endParaRPr lang="en-US" altLang="en-US" sz="1000">
              <a:solidFill>
                <a:schemeClr val="bg1"/>
              </a:solidFill>
            </a:endParaRPr>
          </a:p>
        </p:txBody>
      </p:sp>
      <p:sp>
        <p:nvSpPr>
          <p:cNvPr id="36" name="Text Box 35"/>
          <p:cNvSpPr txBox="1"/>
          <p:nvPr/>
        </p:nvSpPr>
        <p:spPr>
          <a:xfrm>
            <a:off x="7098665" y="-654685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Topdown Predicted Uncertainty in Blue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Lidar GT in Red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rcRect l="19488" t="5611" r="71672" b="53333"/>
          <a:stretch>
            <a:fillRect/>
          </a:stretch>
        </p:blipFill>
        <p:spPr>
          <a:xfrm>
            <a:off x="-1764030" y="142240"/>
            <a:ext cx="1188720" cy="1315720"/>
          </a:xfrm>
          <a:prstGeom prst="rect">
            <a:avLst/>
          </a:prstGeom>
        </p:spPr>
      </p:pic>
      <p:sp>
        <p:nvSpPr>
          <p:cNvPr id="59" name="Freeform 58"/>
          <p:cNvSpPr/>
          <p:nvPr/>
        </p:nvSpPr>
        <p:spPr>
          <a:xfrm>
            <a:off x="10268585" y="1588135"/>
            <a:ext cx="142875" cy="14605"/>
          </a:xfrm>
          <a:custGeom>
            <a:avLst/>
            <a:gdLst>
              <a:gd name="connisteX0" fmla="*/ 0 w 142875"/>
              <a:gd name="connsiteY0" fmla="*/ 0 h 14375"/>
              <a:gd name="connisteX1" fmla="*/ 66675 w 142875"/>
              <a:gd name="connsiteY1" fmla="*/ 12700 h 14375"/>
              <a:gd name="connisteX2" fmla="*/ 123825 w 142875"/>
              <a:gd name="connsiteY2" fmla="*/ 12700 h 14375"/>
              <a:gd name="connisteX3" fmla="*/ 142875 w 142875"/>
              <a:gd name="connsiteY3" fmla="*/ 3175 h 143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42875" h="14375">
                <a:moveTo>
                  <a:pt x="0" y="0"/>
                </a:moveTo>
                <a:cubicBezTo>
                  <a:pt x="12065" y="2540"/>
                  <a:pt x="41910" y="10160"/>
                  <a:pt x="66675" y="12700"/>
                </a:cubicBezTo>
                <a:cubicBezTo>
                  <a:pt x="91440" y="15240"/>
                  <a:pt x="108585" y="14605"/>
                  <a:pt x="123825" y="12700"/>
                </a:cubicBezTo>
                <a:cubicBezTo>
                  <a:pt x="139065" y="10795"/>
                  <a:pt x="140335" y="5080"/>
                  <a:pt x="142875" y="3175"/>
                </a:cubicBezTo>
              </a:path>
            </a:pathLst>
          </a:custGeom>
          <a:noFill/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1" name="Freeform 60"/>
          <p:cNvSpPr/>
          <p:nvPr/>
        </p:nvSpPr>
        <p:spPr>
          <a:xfrm>
            <a:off x="10265410" y="1599565"/>
            <a:ext cx="142875" cy="14605"/>
          </a:xfrm>
          <a:custGeom>
            <a:avLst/>
            <a:gdLst>
              <a:gd name="connisteX0" fmla="*/ 0 w 142875"/>
              <a:gd name="connsiteY0" fmla="*/ 0 h 14375"/>
              <a:gd name="connisteX1" fmla="*/ 66675 w 142875"/>
              <a:gd name="connsiteY1" fmla="*/ 12700 h 14375"/>
              <a:gd name="connisteX2" fmla="*/ 123825 w 142875"/>
              <a:gd name="connsiteY2" fmla="*/ 12700 h 14375"/>
              <a:gd name="connisteX3" fmla="*/ 142875 w 142875"/>
              <a:gd name="connsiteY3" fmla="*/ 3175 h 143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42875" h="14375">
                <a:moveTo>
                  <a:pt x="0" y="0"/>
                </a:moveTo>
                <a:cubicBezTo>
                  <a:pt x="12065" y="2540"/>
                  <a:pt x="41910" y="10160"/>
                  <a:pt x="66675" y="12700"/>
                </a:cubicBezTo>
                <a:cubicBezTo>
                  <a:pt x="91440" y="15240"/>
                  <a:pt x="108585" y="14605"/>
                  <a:pt x="123825" y="12700"/>
                </a:cubicBezTo>
                <a:cubicBezTo>
                  <a:pt x="139065" y="10795"/>
                  <a:pt x="140335" y="5080"/>
                  <a:pt x="142875" y="3175"/>
                </a:cubicBezTo>
              </a:path>
            </a:pathLst>
          </a:custGeom>
          <a:noFill/>
          <a:ln w="95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4" name="Text Box 63"/>
          <p:cNvSpPr txBox="1"/>
          <p:nvPr/>
        </p:nvSpPr>
        <p:spPr>
          <a:xfrm>
            <a:off x="8613775" y="-861060"/>
            <a:ext cx="2670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Lidar GT in Yellow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Expectation of Distribution produces pointcloud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0570" y="923925"/>
            <a:ext cx="2645410" cy="1781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9795" y="923925"/>
            <a:ext cx="2626995" cy="1781175"/>
          </a:xfrm>
          <a:prstGeom prst="rect">
            <a:avLst/>
          </a:prstGeom>
        </p:spPr>
      </p:pic>
      <p:sp>
        <p:nvSpPr>
          <p:cNvPr id="19" name="Text Box 18"/>
          <p:cNvSpPr txBox="1"/>
          <p:nvPr/>
        </p:nvSpPr>
        <p:spPr>
          <a:xfrm>
            <a:off x="7566660" y="915670"/>
            <a:ext cx="183769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000">
                <a:solidFill>
                  <a:schemeClr val="bg1"/>
                </a:solidFill>
              </a:rPr>
              <a:t>Monocular Uncertainties corrected dynamically by Light Curtain</a:t>
            </a:r>
            <a:endParaRPr lang="en-US" altLang="en-US" sz="1000">
              <a:solidFill>
                <a:schemeClr val="bg1"/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8232140" y="1767840"/>
            <a:ext cx="544830" cy="1905"/>
          </a:xfrm>
          <a:prstGeom prst="line">
            <a:avLst/>
          </a:prstGeom>
          <a:ln w="12700">
            <a:solidFill>
              <a:srgbClr val="FFFF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 rot="540000">
            <a:off x="-1253490" y="-2853055"/>
            <a:ext cx="3687445" cy="1922145"/>
          </a:xfrm>
          <a:custGeom>
            <a:avLst/>
            <a:gdLst>
              <a:gd name="connisteX0" fmla="*/ 15240 w 2263140"/>
              <a:gd name="connsiteY0" fmla="*/ 815340 h 2430780"/>
              <a:gd name="connisteX1" fmla="*/ 2171700 w 2263140"/>
              <a:gd name="connsiteY1" fmla="*/ 2430780 h 2430780"/>
              <a:gd name="connisteX2" fmla="*/ 2263140 w 2263140"/>
              <a:gd name="connsiteY2" fmla="*/ 0 h 2430780"/>
              <a:gd name="connisteX3" fmla="*/ 0 w 2263140"/>
              <a:gd name="connsiteY3" fmla="*/ 670560 h 2430780"/>
              <a:gd name="connisteX4" fmla="*/ 15240 w 2263140"/>
              <a:gd name="connsiteY4" fmla="*/ 815340 h 24307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2263140" h="2430780">
                <a:moveTo>
                  <a:pt x="15240" y="815340"/>
                </a:moveTo>
                <a:lnTo>
                  <a:pt x="2171700" y="2430780"/>
                </a:lnTo>
                <a:lnTo>
                  <a:pt x="2263140" y="0"/>
                </a:lnTo>
                <a:lnTo>
                  <a:pt x="0" y="670560"/>
                </a:lnTo>
                <a:lnTo>
                  <a:pt x="15240" y="81534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1" name="Rounded Rectangle 40"/>
          <p:cNvSpPr/>
          <p:nvPr/>
        </p:nvSpPr>
        <p:spPr>
          <a:xfrm>
            <a:off x="3914775" y="36830"/>
            <a:ext cx="1882140" cy="2669540"/>
          </a:xfrm>
          <a:prstGeom prst="roundRect">
            <a:avLst>
              <a:gd name="adj" fmla="val 10917"/>
            </a:avLst>
          </a:prstGeom>
          <a:solidFill>
            <a:schemeClr val="bg2">
              <a:lumMod val="1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617085" y="2308860"/>
            <a:ext cx="754380" cy="312420"/>
          </a:xfrm>
          <a:prstGeom prst="rect">
            <a:avLst/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5" name="Picture 44" descr="FAVPNG_car-birds-eye-view-clip-art_QjwxGDSC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1635" y="1198880"/>
            <a:ext cx="271780" cy="56896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4395470" y="2308860"/>
            <a:ext cx="161290" cy="31178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57" name="Picture 56" descr="PinClipart.com_blue-eyeball-clipart_317558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5078730" y="1271270"/>
            <a:ext cx="581025" cy="436245"/>
          </a:xfrm>
          <a:prstGeom prst="rect">
            <a:avLst/>
          </a:prstGeom>
        </p:spPr>
      </p:pic>
      <p:pic>
        <p:nvPicPr>
          <p:cNvPr id="65" name="Picture 64" descr="FAVPNG_car-birds-eye-view-clip-art_QjwxGDSC"/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4351655" y="354965"/>
            <a:ext cx="271780" cy="568960"/>
          </a:xfrm>
          <a:prstGeom prst="rect">
            <a:avLst/>
          </a:prstGeom>
        </p:spPr>
      </p:pic>
      <p:pic>
        <p:nvPicPr>
          <p:cNvPr id="66" name="Picture 65" descr="FAVPNG_car-birds-eye-view-clip-art_QjwxGDSC"/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4954905" y="354965"/>
            <a:ext cx="271780" cy="568960"/>
          </a:xfrm>
          <a:prstGeom prst="rect">
            <a:avLst/>
          </a:prstGeom>
        </p:spPr>
      </p:pic>
      <p:cxnSp>
        <p:nvCxnSpPr>
          <p:cNvPr id="68" name="Straight Connector 67"/>
          <p:cNvCxnSpPr>
            <a:stCxn id="45" idx="2"/>
          </p:cNvCxnSpPr>
          <p:nvPr/>
        </p:nvCxnSpPr>
        <p:spPr>
          <a:xfrm>
            <a:off x="4327525" y="1767840"/>
            <a:ext cx="457200" cy="6851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5" idx="2"/>
          </p:cNvCxnSpPr>
          <p:nvPr/>
        </p:nvCxnSpPr>
        <p:spPr>
          <a:xfrm>
            <a:off x="4327525" y="1767840"/>
            <a:ext cx="895350" cy="69723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0" name="Text Box 69"/>
          <p:cNvSpPr txBox="1"/>
          <p:nvPr/>
        </p:nvSpPr>
        <p:spPr>
          <a:xfrm>
            <a:off x="3537585" y="2273300"/>
            <a:ext cx="1847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/>
                </a:solidFill>
              </a:rPr>
              <a:t>Left </a:t>
            </a:r>
            <a:endParaRPr lang="en-US" altLang="en-US" sz="900">
              <a:solidFill>
                <a:schemeClr val="bg1"/>
              </a:solidFill>
            </a:endParaRPr>
          </a:p>
          <a:p>
            <a:pPr algn="ctr"/>
            <a:r>
              <a:rPr lang="en-US" altLang="en-US" sz="900">
                <a:solidFill>
                  <a:schemeClr val="bg1"/>
                </a:solidFill>
              </a:rPr>
              <a:t>RGB</a:t>
            </a:r>
            <a:endParaRPr lang="en-US" altLang="en-US" sz="900">
              <a:solidFill>
                <a:schemeClr val="bg1"/>
              </a:solidFill>
            </a:endParaRPr>
          </a:p>
        </p:txBody>
      </p:sp>
      <p:sp>
        <p:nvSpPr>
          <p:cNvPr id="71" name="Text Box 70"/>
          <p:cNvSpPr txBox="1"/>
          <p:nvPr/>
        </p:nvSpPr>
        <p:spPr>
          <a:xfrm>
            <a:off x="4540885" y="2432685"/>
            <a:ext cx="4572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/>
                </a:solidFill>
              </a:rPr>
              <a:t>NIR</a:t>
            </a:r>
            <a:endParaRPr lang="en-US" altLang="en-US" sz="900">
              <a:solidFill>
                <a:schemeClr val="bg1"/>
              </a:solidFill>
            </a:endParaRPr>
          </a:p>
        </p:txBody>
      </p:sp>
      <p:sp>
        <p:nvSpPr>
          <p:cNvPr id="73" name="Oval 72"/>
          <p:cNvSpPr/>
          <p:nvPr/>
        </p:nvSpPr>
        <p:spPr>
          <a:xfrm>
            <a:off x="4737735" y="2410460"/>
            <a:ext cx="75565" cy="755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76" name="Straight Connector 75"/>
          <p:cNvCxnSpPr>
            <a:stCxn id="65" idx="2"/>
            <a:endCxn id="73" idx="4"/>
          </p:cNvCxnSpPr>
          <p:nvPr/>
        </p:nvCxnSpPr>
        <p:spPr>
          <a:xfrm>
            <a:off x="4487545" y="923925"/>
            <a:ext cx="288290" cy="1562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65" idx="2"/>
            <a:endCxn id="99" idx="1"/>
          </p:cNvCxnSpPr>
          <p:nvPr/>
        </p:nvCxnSpPr>
        <p:spPr>
          <a:xfrm>
            <a:off x="4487545" y="923925"/>
            <a:ext cx="699135" cy="149733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66" idx="2"/>
          </p:cNvCxnSpPr>
          <p:nvPr/>
        </p:nvCxnSpPr>
        <p:spPr>
          <a:xfrm flipH="1">
            <a:off x="4775200" y="923925"/>
            <a:ext cx="315595" cy="15233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6" idx="2"/>
            <a:endCxn id="75" idx="0"/>
          </p:cNvCxnSpPr>
          <p:nvPr/>
        </p:nvCxnSpPr>
        <p:spPr>
          <a:xfrm>
            <a:off x="5090795" y="923925"/>
            <a:ext cx="107315" cy="150241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57" idx="1"/>
          </p:cNvCxnSpPr>
          <p:nvPr/>
        </p:nvCxnSpPr>
        <p:spPr>
          <a:xfrm flipH="1">
            <a:off x="4765675" y="1779905"/>
            <a:ext cx="603885" cy="65849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57" idx="1"/>
            <a:endCxn id="75" idx="0"/>
          </p:cNvCxnSpPr>
          <p:nvPr/>
        </p:nvCxnSpPr>
        <p:spPr>
          <a:xfrm flipH="1">
            <a:off x="5198110" y="1779905"/>
            <a:ext cx="171450" cy="64643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7" name="Freeform 86"/>
          <p:cNvSpPr/>
          <p:nvPr/>
        </p:nvSpPr>
        <p:spPr>
          <a:xfrm>
            <a:off x="4232275" y="929005"/>
            <a:ext cx="1250950" cy="868045"/>
          </a:xfrm>
          <a:custGeom>
            <a:avLst/>
            <a:gdLst>
              <a:gd name="connisteX0" fmla="*/ 0 w 1250950"/>
              <a:gd name="connsiteY0" fmla="*/ 854851 h 867727"/>
              <a:gd name="connisteX1" fmla="*/ 193675 w 1250950"/>
              <a:gd name="connsiteY1" fmla="*/ 851676 h 867727"/>
              <a:gd name="connisteX2" fmla="*/ 241300 w 1250950"/>
              <a:gd name="connsiteY2" fmla="*/ 750076 h 867727"/>
              <a:gd name="connisteX3" fmla="*/ 231775 w 1250950"/>
              <a:gd name="connsiteY3" fmla="*/ 651651 h 867727"/>
              <a:gd name="connisteX4" fmla="*/ 238125 w 1250950"/>
              <a:gd name="connsiteY4" fmla="*/ 559576 h 867727"/>
              <a:gd name="connisteX5" fmla="*/ 234950 w 1250950"/>
              <a:gd name="connsiteY5" fmla="*/ 362726 h 867727"/>
              <a:gd name="connisteX6" fmla="*/ 228600 w 1250950"/>
              <a:gd name="connsiteY6" fmla="*/ 159526 h 867727"/>
              <a:gd name="connisteX7" fmla="*/ 228600 w 1250950"/>
              <a:gd name="connsiteY7" fmla="*/ 23001 h 867727"/>
              <a:gd name="connisteX8" fmla="*/ 295275 w 1250950"/>
              <a:gd name="connsiteY8" fmla="*/ 10301 h 867727"/>
              <a:gd name="connisteX9" fmla="*/ 358775 w 1250950"/>
              <a:gd name="connsiteY9" fmla="*/ 3951 h 867727"/>
              <a:gd name="connisteX10" fmla="*/ 787400 w 1250950"/>
              <a:gd name="connsiteY10" fmla="*/ 3951 h 867727"/>
              <a:gd name="connisteX11" fmla="*/ 911225 w 1250950"/>
              <a:gd name="connsiteY11" fmla="*/ 3951 h 867727"/>
              <a:gd name="connisteX12" fmla="*/ 968375 w 1250950"/>
              <a:gd name="connsiteY12" fmla="*/ 48401 h 867727"/>
              <a:gd name="connisteX13" fmla="*/ 971550 w 1250950"/>
              <a:gd name="connsiteY13" fmla="*/ 178576 h 867727"/>
              <a:gd name="connisteX14" fmla="*/ 987425 w 1250950"/>
              <a:gd name="connsiteY14" fmla="*/ 581801 h 867727"/>
              <a:gd name="connisteX15" fmla="*/ 996950 w 1250950"/>
              <a:gd name="connsiteY15" fmla="*/ 835801 h 867727"/>
              <a:gd name="connisteX16" fmla="*/ 1076325 w 1250950"/>
              <a:gd name="connsiteY16" fmla="*/ 861201 h 867727"/>
              <a:gd name="connisteX17" fmla="*/ 1250950 w 1250950"/>
              <a:gd name="connsiteY17" fmla="*/ 861201 h 867727"/>
              <a:gd name="connisteX18" fmla="*/ 1270000 w 1250950"/>
              <a:gd name="connsiteY18" fmla="*/ 861201 h 86772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</a:cxnLst>
            <a:rect l="l" t="t" r="r" b="b"/>
            <a:pathLst>
              <a:path w="1250950" h="867728">
                <a:moveTo>
                  <a:pt x="0" y="854851"/>
                </a:moveTo>
                <a:cubicBezTo>
                  <a:pt x="37465" y="856121"/>
                  <a:pt x="145415" y="872631"/>
                  <a:pt x="193675" y="851676"/>
                </a:cubicBezTo>
                <a:cubicBezTo>
                  <a:pt x="241935" y="830721"/>
                  <a:pt x="233680" y="790081"/>
                  <a:pt x="241300" y="750076"/>
                </a:cubicBezTo>
                <a:cubicBezTo>
                  <a:pt x="248920" y="710071"/>
                  <a:pt x="232410" y="689751"/>
                  <a:pt x="231775" y="651651"/>
                </a:cubicBezTo>
                <a:cubicBezTo>
                  <a:pt x="231140" y="613551"/>
                  <a:pt x="237490" y="617361"/>
                  <a:pt x="238125" y="559576"/>
                </a:cubicBezTo>
                <a:cubicBezTo>
                  <a:pt x="238760" y="501791"/>
                  <a:pt x="236855" y="442736"/>
                  <a:pt x="234950" y="362726"/>
                </a:cubicBezTo>
                <a:cubicBezTo>
                  <a:pt x="233045" y="282716"/>
                  <a:pt x="229870" y="227471"/>
                  <a:pt x="228600" y="159526"/>
                </a:cubicBezTo>
                <a:cubicBezTo>
                  <a:pt x="227330" y="91581"/>
                  <a:pt x="215265" y="52846"/>
                  <a:pt x="228600" y="23001"/>
                </a:cubicBezTo>
                <a:cubicBezTo>
                  <a:pt x="241935" y="-6844"/>
                  <a:pt x="269240" y="14111"/>
                  <a:pt x="295275" y="10301"/>
                </a:cubicBezTo>
                <a:cubicBezTo>
                  <a:pt x="321310" y="6491"/>
                  <a:pt x="260350" y="5221"/>
                  <a:pt x="358775" y="3951"/>
                </a:cubicBezTo>
                <a:cubicBezTo>
                  <a:pt x="457200" y="2681"/>
                  <a:pt x="676910" y="3951"/>
                  <a:pt x="787400" y="3951"/>
                </a:cubicBezTo>
                <a:cubicBezTo>
                  <a:pt x="897890" y="3951"/>
                  <a:pt x="875030" y="-4939"/>
                  <a:pt x="911225" y="3951"/>
                </a:cubicBezTo>
                <a:cubicBezTo>
                  <a:pt x="947420" y="12841"/>
                  <a:pt x="956310" y="13476"/>
                  <a:pt x="968375" y="48401"/>
                </a:cubicBezTo>
                <a:cubicBezTo>
                  <a:pt x="980440" y="83326"/>
                  <a:pt x="967740" y="71896"/>
                  <a:pt x="971550" y="178576"/>
                </a:cubicBezTo>
                <a:cubicBezTo>
                  <a:pt x="975360" y="285256"/>
                  <a:pt x="982345" y="450356"/>
                  <a:pt x="987425" y="581801"/>
                </a:cubicBezTo>
                <a:cubicBezTo>
                  <a:pt x="992505" y="713246"/>
                  <a:pt x="979170" y="779921"/>
                  <a:pt x="996950" y="835801"/>
                </a:cubicBezTo>
                <a:cubicBezTo>
                  <a:pt x="1014730" y="891681"/>
                  <a:pt x="1025525" y="856121"/>
                  <a:pt x="1076325" y="861201"/>
                </a:cubicBezTo>
                <a:cubicBezTo>
                  <a:pt x="1127125" y="866281"/>
                  <a:pt x="1212215" y="861201"/>
                  <a:pt x="1250950" y="861201"/>
                </a:cubicBezTo>
              </a:path>
            </a:pathLst>
          </a:custGeom>
          <a:noFill/>
          <a:ln w="63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8" name="Isosceles Triangle 87"/>
          <p:cNvSpPr/>
          <p:nvPr/>
        </p:nvSpPr>
        <p:spPr>
          <a:xfrm rot="5400000">
            <a:off x="4791075" y="891540"/>
            <a:ext cx="7620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9" name="Isosceles Triangle 88"/>
          <p:cNvSpPr/>
          <p:nvPr/>
        </p:nvSpPr>
        <p:spPr>
          <a:xfrm rot="5400000">
            <a:off x="4191635" y="1750060"/>
            <a:ext cx="7620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0" name="Isosceles Triangle 89"/>
          <p:cNvSpPr/>
          <p:nvPr/>
        </p:nvSpPr>
        <p:spPr>
          <a:xfrm rot="5400000">
            <a:off x="5483225" y="1750060"/>
            <a:ext cx="7620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1" name="Isosceles Triangle 90"/>
          <p:cNvSpPr/>
          <p:nvPr/>
        </p:nvSpPr>
        <p:spPr>
          <a:xfrm>
            <a:off x="4424680" y="1124585"/>
            <a:ext cx="7620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2" name="Isosceles Triangle 91"/>
          <p:cNvSpPr/>
          <p:nvPr/>
        </p:nvSpPr>
        <p:spPr>
          <a:xfrm rot="10800000">
            <a:off x="5167630" y="1124585"/>
            <a:ext cx="76200" cy="762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7" name="Freeform 96"/>
          <p:cNvSpPr/>
          <p:nvPr/>
        </p:nvSpPr>
        <p:spPr>
          <a:xfrm>
            <a:off x="5015230" y="2174875"/>
            <a:ext cx="244475" cy="123825"/>
          </a:xfrm>
          <a:custGeom>
            <a:avLst/>
            <a:gdLst>
              <a:gd name="connisteX0" fmla="*/ 0 w 244475"/>
              <a:gd name="connsiteY0" fmla="*/ 123898 h 123898"/>
              <a:gd name="connisteX1" fmla="*/ 73025 w 244475"/>
              <a:gd name="connsiteY1" fmla="*/ 22298 h 123898"/>
              <a:gd name="connisteX2" fmla="*/ 165100 w 244475"/>
              <a:gd name="connsiteY2" fmla="*/ 73 h 123898"/>
              <a:gd name="connisteX3" fmla="*/ 244475 w 244475"/>
              <a:gd name="connsiteY3" fmla="*/ 22298 h 123898"/>
              <a:gd name="connisteX4" fmla="*/ 269875 w 244475"/>
              <a:gd name="connsiteY4" fmla="*/ 22298 h 123898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244475" h="123899">
                <a:moveTo>
                  <a:pt x="0" y="123899"/>
                </a:moveTo>
                <a:cubicBezTo>
                  <a:pt x="12700" y="104214"/>
                  <a:pt x="40005" y="47064"/>
                  <a:pt x="73025" y="22299"/>
                </a:cubicBezTo>
                <a:cubicBezTo>
                  <a:pt x="106045" y="-2466"/>
                  <a:pt x="130810" y="74"/>
                  <a:pt x="165100" y="74"/>
                </a:cubicBezTo>
                <a:cubicBezTo>
                  <a:pt x="199390" y="74"/>
                  <a:pt x="223520" y="17854"/>
                  <a:pt x="244475" y="22299"/>
                </a:cubicBezTo>
              </a:path>
            </a:pathLst>
          </a:custGeom>
          <a:noFill/>
          <a:ln w="9525">
            <a:solidFill>
              <a:schemeClr val="bg1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8" name="Text Box 97"/>
          <p:cNvSpPr txBox="1"/>
          <p:nvPr/>
        </p:nvSpPr>
        <p:spPr>
          <a:xfrm>
            <a:off x="4937760" y="2433955"/>
            <a:ext cx="5334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/>
                </a:solidFill>
              </a:rPr>
              <a:t>Laser</a:t>
            </a:r>
            <a:endParaRPr lang="en-US" altLang="en-US" sz="900">
              <a:solidFill>
                <a:schemeClr val="bg1"/>
              </a:solidFill>
            </a:endParaRPr>
          </a:p>
        </p:txBody>
      </p:sp>
      <p:sp>
        <p:nvSpPr>
          <p:cNvPr id="99" name="Oval 98"/>
          <p:cNvSpPr/>
          <p:nvPr/>
        </p:nvSpPr>
        <p:spPr>
          <a:xfrm>
            <a:off x="5175885" y="2410460"/>
            <a:ext cx="75565" cy="7556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0" name="Freeform 99"/>
          <p:cNvSpPr/>
          <p:nvPr/>
        </p:nvSpPr>
        <p:spPr>
          <a:xfrm>
            <a:off x="4650740" y="2214245"/>
            <a:ext cx="240665" cy="81280"/>
          </a:xfrm>
          <a:custGeom>
            <a:avLst/>
            <a:gdLst>
              <a:gd name="connisteX0" fmla="*/ 0 w 240665"/>
              <a:gd name="connsiteY0" fmla="*/ 38974 h 81519"/>
              <a:gd name="connisteX1" fmla="*/ 76200 w 240665"/>
              <a:gd name="connsiteY1" fmla="*/ 3414 h 81519"/>
              <a:gd name="connisteX2" fmla="*/ 171450 w 240665"/>
              <a:gd name="connsiteY2" fmla="*/ 12939 h 81519"/>
              <a:gd name="connisteX3" fmla="*/ 240665 w 240665"/>
              <a:gd name="connsiteY3" fmla="*/ 81519 h 81519"/>
              <a:gd name="connisteX4" fmla="*/ 252730 w 240665"/>
              <a:gd name="connsiteY4" fmla="*/ 86599 h 8151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240665" h="81520">
                <a:moveTo>
                  <a:pt x="0" y="38975"/>
                </a:moveTo>
                <a:cubicBezTo>
                  <a:pt x="13335" y="31355"/>
                  <a:pt x="41910" y="8495"/>
                  <a:pt x="76200" y="3415"/>
                </a:cubicBezTo>
                <a:cubicBezTo>
                  <a:pt x="110490" y="-1665"/>
                  <a:pt x="138430" y="-2935"/>
                  <a:pt x="171450" y="12940"/>
                </a:cubicBezTo>
                <a:cubicBezTo>
                  <a:pt x="204470" y="28815"/>
                  <a:pt x="224155" y="66915"/>
                  <a:pt x="240665" y="81520"/>
                </a:cubicBezTo>
              </a:path>
            </a:pathLst>
          </a:custGeom>
          <a:noFill/>
          <a:ln w="9525">
            <a:solidFill>
              <a:schemeClr val="bg1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01" name="Picture 100" descr="before"/>
          <p:cNvPicPr>
            <a:picLocks noChangeAspect="1"/>
          </p:cNvPicPr>
          <p:nvPr/>
        </p:nvPicPr>
        <p:blipFill>
          <a:blip r:embed="rId8"/>
          <a:srcRect b="5411"/>
          <a:stretch>
            <a:fillRect/>
          </a:stretch>
        </p:blipFill>
        <p:spPr>
          <a:xfrm flipV="1">
            <a:off x="5830570" y="36830"/>
            <a:ext cx="2639695" cy="854075"/>
          </a:xfrm>
          <a:prstGeom prst="rect">
            <a:avLst/>
          </a:prstGeom>
        </p:spPr>
      </p:pic>
      <p:pic>
        <p:nvPicPr>
          <p:cNvPr id="102" name="Picture 101" descr="after"/>
          <p:cNvPicPr>
            <a:picLocks noChangeAspect="1"/>
          </p:cNvPicPr>
          <p:nvPr/>
        </p:nvPicPr>
        <p:blipFill>
          <a:blip r:embed="rId9"/>
          <a:srcRect b="6494"/>
          <a:stretch>
            <a:fillRect/>
          </a:stretch>
        </p:blipFill>
        <p:spPr>
          <a:xfrm flipV="1">
            <a:off x="8519795" y="37465"/>
            <a:ext cx="2626995" cy="853440"/>
          </a:xfrm>
          <a:prstGeom prst="rect">
            <a:avLst/>
          </a:prstGeom>
        </p:spPr>
      </p:pic>
      <p:sp>
        <p:nvSpPr>
          <p:cNvPr id="104" name="Text Box 103"/>
          <p:cNvSpPr txBox="1"/>
          <p:nvPr/>
        </p:nvSpPr>
        <p:spPr>
          <a:xfrm>
            <a:off x="7566025" y="648335"/>
            <a:ext cx="193294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000">
                <a:solidFill>
                  <a:schemeClr val="bg1"/>
                </a:solidFill>
              </a:rPr>
              <a:t>Top Down Depth Uncertaintiy</a:t>
            </a:r>
            <a:endParaRPr lang="en-US" altLang="en-US" sz="100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0"/>
          <a:srcRect r="13141"/>
          <a:stretch>
            <a:fillRect/>
          </a:stretch>
        </p:blipFill>
        <p:spPr>
          <a:xfrm flipV="1">
            <a:off x="7148830" y="-3549015"/>
            <a:ext cx="2870835" cy="11760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50100" y="-2276475"/>
            <a:ext cx="2870835" cy="12306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56" name="Straight Arrow Connector 55"/>
          <p:cNvCxnSpPr/>
          <p:nvPr/>
        </p:nvCxnSpPr>
        <p:spPr>
          <a:xfrm>
            <a:off x="8872220" y="1759585"/>
            <a:ext cx="374015" cy="889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rapezoid 21"/>
          <p:cNvSpPr/>
          <p:nvPr/>
        </p:nvSpPr>
        <p:spPr>
          <a:xfrm rot="5400000">
            <a:off x="1074420" y="676275"/>
            <a:ext cx="656590" cy="781685"/>
          </a:xfrm>
          <a:prstGeom prst="trapezoid">
            <a:avLst>
              <a:gd name="adj" fmla="val 38906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3" name="Trapezoid 22"/>
          <p:cNvSpPr/>
          <p:nvPr/>
        </p:nvSpPr>
        <p:spPr>
          <a:xfrm rot="16200000">
            <a:off x="5675630" y="572770"/>
            <a:ext cx="1466215" cy="1746250"/>
          </a:xfrm>
          <a:prstGeom prst="trapezoid">
            <a:avLst>
              <a:gd name="adj" fmla="val 38906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7" name="Text Box 26"/>
          <p:cNvSpPr txBox="1"/>
          <p:nvPr/>
        </p:nvSpPr>
        <p:spPr>
          <a:xfrm>
            <a:off x="3052445" y="972185"/>
            <a:ext cx="98107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en-US" sz="1000">
                <a:sym typeface="+mn-ea"/>
              </a:rPr>
              <a:t>Low Res DPV</a:t>
            </a:r>
            <a:endParaRPr lang="en-US" altLang="en-US" sz="1000">
              <a:sym typeface="+mn-ea"/>
            </a:endParaRPr>
          </a:p>
        </p:txBody>
      </p:sp>
      <p:sp>
        <p:nvSpPr>
          <p:cNvPr id="33" name="Text Box 32"/>
          <p:cNvSpPr txBox="1"/>
          <p:nvPr/>
        </p:nvSpPr>
        <p:spPr>
          <a:xfrm>
            <a:off x="317500" y="1348740"/>
            <a:ext cx="336550" cy="213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en-US" sz="800">
                <a:sym typeface="+mn-ea"/>
              </a:rPr>
              <a:t>...</a:t>
            </a:r>
            <a:endParaRPr lang="en-US" altLang="en-US" sz="800">
              <a:sym typeface="+mn-ea"/>
            </a:endParaRPr>
          </a:p>
        </p:txBody>
      </p:sp>
      <p:sp>
        <p:nvSpPr>
          <p:cNvPr id="35" name="Text Box 34"/>
          <p:cNvSpPr txBox="1"/>
          <p:nvPr/>
        </p:nvSpPr>
        <p:spPr>
          <a:xfrm>
            <a:off x="13335" y="266700"/>
            <a:ext cx="957580" cy="39878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p>
            <a:pPr algn="ctr"/>
            <a:r>
              <a:rPr lang="en-US" altLang="en-US" sz="1000">
                <a:sym typeface="+mn-ea"/>
              </a:rPr>
              <a:t>Images from N cameras</a:t>
            </a:r>
            <a:endParaRPr lang="en-US" altLang="en-US" sz="1000">
              <a:sym typeface="+mn-ea"/>
            </a:endParaRPr>
          </a:p>
        </p:txBody>
      </p:sp>
      <p:sp>
        <p:nvSpPr>
          <p:cNvPr id="37" name="Trapezoid 36"/>
          <p:cNvSpPr/>
          <p:nvPr/>
        </p:nvSpPr>
        <p:spPr>
          <a:xfrm rot="5400000">
            <a:off x="1074420" y="1524000"/>
            <a:ext cx="656590" cy="781685"/>
          </a:xfrm>
          <a:prstGeom prst="trapezoid">
            <a:avLst>
              <a:gd name="adj" fmla="val 38906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1903730" y="1229360"/>
            <a:ext cx="1266825" cy="49847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1000"/>
              <a:t>Warp features based on R,T</a:t>
            </a:r>
            <a:endParaRPr lang="en-US" altLang="en-US" sz="1000"/>
          </a:p>
          <a:p>
            <a:pPr algn="ctr"/>
            <a:r>
              <a:rPr lang="en-US" altLang="en-US" sz="700"/>
              <a:t>Differentiable Homography</a:t>
            </a:r>
            <a:endParaRPr lang="en-US" altLang="en-US" sz="700"/>
          </a:p>
        </p:txBody>
      </p:sp>
      <p:cxnSp>
        <p:nvCxnSpPr>
          <p:cNvPr id="39" name="Elbow Connector 38"/>
          <p:cNvCxnSpPr>
            <a:stCxn id="22" idx="0"/>
            <a:endCxn id="38" idx="0"/>
          </p:cNvCxnSpPr>
          <p:nvPr/>
        </p:nvCxnSpPr>
        <p:spPr>
          <a:xfrm>
            <a:off x="1793875" y="1066800"/>
            <a:ext cx="743585" cy="162560"/>
          </a:xfrm>
          <a:prstGeom prst="bentConnector2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>
            <a:stCxn id="37" idx="0"/>
            <a:endCxn id="38" idx="2"/>
          </p:cNvCxnSpPr>
          <p:nvPr/>
        </p:nvCxnSpPr>
        <p:spPr>
          <a:xfrm flipV="1">
            <a:off x="1793875" y="1727835"/>
            <a:ext cx="743585" cy="187325"/>
          </a:xfrm>
          <a:prstGeom prst="bentConnector2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22" idx="1"/>
            <a:endCxn id="23" idx="3"/>
          </p:cNvCxnSpPr>
          <p:nvPr/>
        </p:nvCxnSpPr>
        <p:spPr>
          <a:xfrm rot="16200000" flipH="1">
            <a:off x="3839845" y="-1570990"/>
            <a:ext cx="132080" cy="5006975"/>
          </a:xfrm>
          <a:prstGeom prst="bentConnector3">
            <a:avLst>
              <a:gd name="adj1" fmla="val -332659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3938270" y="1256030"/>
            <a:ext cx="817880" cy="44577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3298825" y="575945"/>
            <a:ext cx="1049020" cy="32702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900"/>
              <a:t>Prev Frame DPV</a:t>
            </a:r>
            <a:endParaRPr lang="en-US" sz="1000"/>
          </a:p>
          <a:p>
            <a:pPr algn="ctr"/>
            <a:endParaRPr lang="en-US" sz="1000"/>
          </a:p>
        </p:txBody>
      </p:sp>
      <p:cxnSp>
        <p:nvCxnSpPr>
          <p:cNvPr id="44" name="Straight Arrow Connector 43"/>
          <p:cNvCxnSpPr>
            <a:stCxn id="38" idx="3"/>
            <a:endCxn id="26" idx="1"/>
          </p:cNvCxnSpPr>
          <p:nvPr/>
        </p:nvCxnSpPr>
        <p:spPr>
          <a:xfrm flipV="1">
            <a:off x="3169920" y="1475105"/>
            <a:ext cx="129540" cy="381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 Box 48"/>
          <p:cNvSpPr txBox="1"/>
          <p:nvPr/>
        </p:nvSpPr>
        <p:spPr>
          <a:xfrm>
            <a:off x="4667250" y="988060"/>
            <a:ext cx="98107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en-US" sz="1000">
                <a:sym typeface="+mn-ea"/>
              </a:rPr>
              <a:t>Low Res DPV</a:t>
            </a:r>
            <a:endParaRPr lang="en-US" altLang="en-US" sz="1000">
              <a:sym typeface="+mn-ea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5177155" y="1464945"/>
            <a:ext cx="374015" cy="889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43" idx="2"/>
            <a:endCxn id="19" idx="0"/>
          </p:cNvCxnSpPr>
          <p:nvPr/>
        </p:nvCxnSpPr>
        <p:spPr>
          <a:xfrm>
            <a:off x="3823335" y="902970"/>
            <a:ext cx="526415" cy="3416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lbow Connector 53"/>
          <p:cNvCxnSpPr>
            <a:stCxn id="37" idx="3"/>
            <a:endCxn id="42" idx="2"/>
          </p:cNvCxnSpPr>
          <p:nvPr/>
        </p:nvCxnSpPr>
        <p:spPr>
          <a:xfrm rot="5400000" flipH="1" flipV="1">
            <a:off x="2668270" y="436880"/>
            <a:ext cx="414020" cy="2944495"/>
          </a:xfrm>
          <a:prstGeom prst="bentConnector3">
            <a:avLst>
              <a:gd name="adj1" fmla="val -33113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/>
          <p:nvPr/>
        </p:nvCxnSpPr>
        <p:spPr>
          <a:xfrm>
            <a:off x="1402080" y="646430"/>
            <a:ext cx="2947035" cy="1056005"/>
          </a:xfrm>
          <a:prstGeom prst="bentConnector4">
            <a:avLst>
              <a:gd name="adj1" fmla="val 15414"/>
              <a:gd name="adj2" fmla="val 133984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215" y="738505"/>
            <a:ext cx="845185" cy="6572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1586865"/>
            <a:ext cx="844550" cy="6527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9225915" y="682625"/>
            <a:ext cx="1604645" cy="65341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3625" y="1259840"/>
            <a:ext cx="513715" cy="434975"/>
          </a:xfrm>
          <a:prstGeom prst="rect">
            <a:avLst/>
          </a:prstGeom>
          <a:scene3d>
            <a:camera prst="obliqueTopRight"/>
            <a:lightRig rig="balanced" dir="t">
              <a:rot lat="0" lon="0" rev="0"/>
            </a:lightRig>
          </a:scene3d>
          <a:sp3d extrusionH="254000"/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2345" y="711835"/>
            <a:ext cx="1720215" cy="1467485"/>
          </a:xfrm>
          <a:prstGeom prst="rect">
            <a:avLst/>
          </a:prstGeom>
          <a:scene3d>
            <a:camera prst="obliqueTopRight"/>
            <a:lightRig rig="balanced" dir="t">
              <a:rot lat="0" lon="0" rev="0"/>
            </a:lightRig>
          </a:scene3d>
          <a:sp3d extrusionH="381000"/>
        </p:spPr>
      </p:pic>
      <p:sp>
        <p:nvSpPr>
          <p:cNvPr id="12" name="Text Box 11"/>
          <p:cNvSpPr txBox="1"/>
          <p:nvPr/>
        </p:nvSpPr>
        <p:spPr>
          <a:xfrm>
            <a:off x="1240155" y="1352550"/>
            <a:ext cx="336550" cy="213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en-US" sz="800">
                <a:sym typeface="+mn-ea"/>
              </a:rPr>
              <a:t>...</a:t>
            </a:r>
            <a:endParaRPr lang="en-US" altLang="en-US" sz="800">
              <a:sym typeface="+mn-ea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3827780" y="1478915"/>
            <a:ext cx="102870" cy="254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42" idx="3"/>
            <a:endCxn id="10" idx="1"/>
          </p:cNvCxnSpPr>
          <p:nvPr/>
        </p:nvCxnSpPr>
        <p:spPr>
          <a:xfrm flipV="1">
            <a:off x="4756150" y="1477645"/>
            <a:ext cx="117475" cy="127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11" idx="0"/>
            <a:endCxn id="43" idx="0"/>
          </p:cNvCxnSpPr>
          <p:nvPr/>
        </p:nvCxnSpPr>
        <p:spPr>
          <a:xfrm rot="16200000" flipV="1">
            <a:off x="5940108" y="-1540827"/>
            <a:ext cx="135890" cy="4369435"/>
          </a:xfrm>
          <a:prstGeom prst="bentConnector3">
            <a:avLst>
              <a:gd name="adj1" fmla="val 275467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Box 18"/>
          <p:cNvSpPr txBox="1"/>
          <p:nvPr/>
        </p:nvSpPr>
        <p:spPr>
          <a:xfrm>
            <a:off x="3950970" y="1244600"/>
            <a:ext cx="797560" cy="4756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en-US" sz="900">
                <a:solidFill>
                  <a:schemeClr val="bg1"/>
                </a:solidFill>
                <a:sym typeface="+mn-ea"/>
              </a:rPr>
              <a:t>DPV Fusion Network</a:t>
            </a:r>
            <a:endParaRPr lang="en-US" altLang="en-US" sz="900">
              <a:solidFill>
                <a:schemeClr val="bg1"/>
              </a:solidFill>
              <a:sym typeface="+mn-ea"/>
            </a:endParaRPr>
          </a:p>
          <a:p>
            <a:pPr algn="ctr"/>
            <a:r>
              <a:rPr lang="en-US" altLang="en-US" sz="700">
                <a:solidFill>
                  <a:schemeClr val="bg1"/>
                </a:solidFill>
                <a:sym typeface="+mn-ea"/>
              </a:rPr>
              <a:t>3D Conv</a:t>
            </a:r>
            <a:endParaRPr lang="en-US" altLang="en-US" sz="7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861060" y="817880"/>
            <a:ext cx="79756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en-US" sz="1000">
                <a:solidFill>
                  <a:schemeClr val="bg1"/>
                </a:solidFill>
                <a:sym typeface="+mn-ea"/>
              </a:rPr>
              <a:t>Shared Encoder</a:t>
            </a:r>
            <a:endParaRPr lang="en-US" altLang="en-US" sz="1000">
              <a:solidFill>
                <a:schemeClr val="bg1"/>
              </a:solidFill>
              <a:sym typeface="+mn-ea"/>
            </a:endParaRPr>
          </a:p>
          <a:p>
            <a:pPr algn="ctr"/>
            <a:r>
              <a:rPr lang="en-US" altLang="en-US" sz="700">
                <a:solidFill>
                  <a:schemeClr val="bg1"/>
                </a:solidFill>
                <a:sym typeface="+mn-ea"/>
              </a:rPr>
              <a:t>2D Conv</a:t>
            </a:r>
            <a:endParaRPr lang="en-US" altLang="en-US" sz="700">
              <a:solidFill>
                <a:schemeClr val="bg1"/>
              </a:solidFill>
              <a:sym typeface="+mn-ea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861060" y="1669415"/>
            <a:ext cx="79756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en-US" sz="1000">
                <a:solidFill>
                  <a:schemeClr val="bg1"/>
                </a:solidFill>
                <a:sym typeface="+mn-ea"/>
              </a:rPr>
              <a:t>Shared Encoder</a:t>
            </a:r>
            <a:endParaRPr lang="en-US" altLang="en-US" sz="1000">
              <a:solidFill>
                <a:schemeClr val="bg1"/>
              </a:solidFill>
              <a:sym typeface="+mn-ea"/>
            </a:endParaRPr>
          </a:p>
          <a:p>
            <a:pPr algn="ctr"/>
            <a:r>
              <a:rPr lang="en-US" altLang="en-US" sz="700">
                <a:solidFill>
                  <a:schemeClr val="bg1"/>
                </a:solidFill>
                <a:sym typeface="+mn-ea"/>
              </a:rPr>
              <a:t>2D Conv</a:t>
            </a:r>
            <a:endParaRPr lang="en-US" altLang="en-US" sz="700">
              <a:solidFill>
                <a:schemeClr val="bg1"/>
              </a:solidFill>
              <a:sym typeface="+mn-ea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6017895" y="1266190"/>
            <a:ext cx="797560" cy="3530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en-US" sz="1000">
                <a:solidFill>
                  <a:schemeClr val="bg1"/>
                </a:solidFill>
                <a:sym typeface="+mn-ea"/>
              </a:rPr>
              <a:t>Decoder</a:t>
            </a:r>
            <a:endParaRPr lang="en-US" altLang="en-US" sz="1000">
              <a:solidFill>
                <a:schemeClr val="bg1"/>
              </a:solidFill>
              <a:sym typeface="+mn-ea"/>
            </a:endParaRPr>
          </a:p>
          <a:p>
            <a:pPr algn="ctr"/>
            <a:r>
              <a:rPr lang="en-US" altLang="en-US" sz="700">
                <a:solidFill>
                  <a:schemeClr val="bg1"/>
                </a:solidFill>
                <a:sym typeface="+mn-ea"/>
              </a:rPr>
              <a:t>2D Conv</a:t>
            </a:r>
            <a:endParaRPr lang="en-US" altLang="en-US" sz="700">
              <a:solidFill>
                <a:schemeClr val="bg1"/>
              </a:solidFill>
              <a:sym typeface="+mn-ea"/>
            </a:endParaRPr>
          </a:p>
        </p:txBody>
      </p:sp>
      <p:sp>
        <p:nvSpPr>
          <p:cNvPr id="29" name="Text Box 28"/>
          <p:cNvSpPr txBox="1"/>
          <p:nvPr/>
        </p:nvSpPr>
        <p:spPr>
          <a:xfrm>
            <a:off x="7687945" y="371475"/>
            <a:ext cx="100838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en-US" sz="1000">
                <a:sym typeface="+mn-ea"/>
              </a:rPr>
              <a:t>High Res DPV</a:t>
            </a:r>
            <a:endParaRPr lang="en-US" altLang="en-US" sz="1000">
              <a:sym typeface="+mn-ea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9225915" y="1431925"/>
            <a:ext cx="1605280" cy="64135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4418965" y="575945"/>
            <a:ext cx="927100" cy="32575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1000"/>
              <a:t>LC DPV</a:t>
            </a:r>
            <a:endParaRPr lang="en-US" altLang="en-US" sz="1000"/>
          </a:p>
          <a:p>
            <a:pPr algn="ctr"/>
            <a:endParaRPr lang="en-US" altLang="en-US" sz="1000"/>
          </a:p>
        </p:txBody>
      </p:sp>
      <p:cxnSp>
        <p:nvCxnSpPr>
          <p:cNvPr id="32" name="Straight Arrow Connector 31"/>
          <p:cNvCxnSpPr>
            <a:stCxn id="31" idx="2"/>
            <a:endCxn id="19" idx="0"/>
          </p:cNvCxnSpPr>
          <p:nvPr/>
        </p:nvCxnSpPr>
        <p:spPr>
          <a:xfrm flipH="1">
            <a:off x="4349750" y="901700"/>
            <a:ext cx="532765" cy="3429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9" idx="2"/>
            <a:endCxn id="31" idx="0"/>
          </p:cNvCxnSpPr>
          <p:nvPr/>
        </p:nvCxnSpPr>
        <p:spPr>
          <a:xfrm rot="16200000" flipV="1">
            <a:off x="7402195" y="-1943735"/>
            <a:ext cx="106680" cy="5145405"/>
          </a:xfrm>
          <a:prstGeom prst="bentConnector3">
            <a:avLst>
              <a:gd name="adj1" fmla="val 367857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10027920" y="1327785"/>
            <a:ext cx="635" cy="11620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 Box 57"/>
          <p:cNvSpPr txBox="1"/>
          <p:nvPr/>
        </p:nvSpPr>
        <p:spPr>
          <a:xfrm>
            <a:off x="8976995" y="377190"/>
            <a:ext cx="207581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en-US" sz="1000">
                <a:sym typeface="+mn-ea"/>
              </a:rPr>
              <a:t>Use DPV to place Light Curtains</a:t>
            </a:r>
            <a:endParaRPr lang="en-US" altLang="en-US" sz="1000">
              <a:sym typeface="+mn-ea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2487930" y="1017270"/>
            <a:ext cx="91440" cy="914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1000">
                <a:solidFill>
                  <a:schemeClr val="tx1"/>
                </a:solidFill>
                <a:sym typeface="+mn-ea"/>
              </a:rPr>
              <a:t>+</a:t>
            </a:r>
            <a:endParaRPr lang="en-US" sz="1000"/>
          </a:p>
        </p:txBody>
      </p:sp>
      <p:sp>
        <p:nvSpPr>
          <p:cNvPr id="64" name="Oval 63"/>
          <p:cNvSpPr/>
          <p:nvPr/>
        </p:nvSpPr>
        <p:spPr>
          <a:xfrm>
            <a:off x="2489835" y="1864995"/>
            <a:ext cx="91440" cy="914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1000">
                <a:solidFill>
                  <a:schemeClr val="tx1"/>
                </a:solidFill>
                <a:sym typeface="+mn-ea"/>
              </a:rPr>
              <a:t>+</a:t>
            </a:r>
            <a:endParaRPr lang="en-US" sz="1000"/>
          </a:p>
        </p:txBody>
      </p:sp>
      <p:sp>
        <p:nvSpPr>
          <p:cNvPr id="67" name="Oval 66"/>
          <p:cNvSpPr/>
          <p:nvPr/>
        </p:nvSpPr>
        <p:spPr>
          <a:xfrm>
            <a:off x="4033520" y="1016000"/>
            <a:ext cx="91440" cy="914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1000">
                <a:solidFill>
                  <a:schemeClr val="tx1"/>
                </a:solidFill>
                <a:sym typeface="+mn-ea"/>
              </a:rPr>
              <a:t>+</a:t>
            </a:r>
            <a:endParaRPr lang="en-US" sz="1000"/>
          </a:p>
        </p:txBody>
      </p:sp>
      <p:sp>
        <p:nvSpPr>
          <p:cNvPr id="70" name="Oval 69"/>
          <p:cNvSpPr/>
          <p:nvPr/>
        </p:nvSpPr>
        <p:spPr>
          <a:xfrm>
            <a:off x="4571365" y="1014095"/>
            <a:ext cx="91440" cy="914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1000">
                <a:solidFill>
                  <a:schemeClr val="tx1"/>
                </a:solidFill>
              </a:rPr>
              <a:t>+</a:t>
            </a:r>
            <a:endParaRPr lang="en-US" altLang="en-US" sz="1000">
              <a:solidFill>
                <a:schemeClr val="tx1"/>
              </a:solidFill>
            </a:endParaRPr>
          </a:p>
        </p:txBody>
      </p:sp>
      <p:cxnSp>
        <p:nvCxnSpPr>
          <p:cNvPr id="72" name="Elbow Connector 71"/>
          <p:cNvCxnSpPr>
            <a:stCxn id="7" idx="2"/>
            <a:endCxn id="10" idx="2"/>
          </p:cNvCxnSpPr>
          <p:nvPr/>
        </p:nvCxnSpPr>
        <p:spPr>
          <a:xfrm rot="5400000" flipH="1" flipV="1">
            <a:off x="4324985" y="908050"/>
            <a:ext cx="18415" cy="1593215"/>
          </a:xfrm>
          <a:prstGeom prst="bentConnector3">
            <a:avLst>
              <a:gd name="adj1" fmla="val -1560417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5087620" y="1814830"/>
            <a:ext cx="91440" cy="914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1000">
                <a:solidFill>
                  <a:schemeClr val="tx1"/>
                </a:solidFill>
                <a:sym typeface="+mn-ea"/>
              </a:rPr>
              <a:t>+</a:t>
            </a:r>
            <a:endParaRPr lang="en-US" altLang="en-US" sz="1000">
              <a:solidFill>
                <a:schemeClr val="tx1"/>
              </a:solidFill>
              <a:sym typeface="+mn-ea"/>
            </a:endParaRPr>
          </a:p>
        </p:txBody>
      </p:sp>
      <p:pic>
        <p:nvPicPr>
          <p:cNvPr id="78" name="Picture 7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02215" y="734060"/>
            <a:ext cx="648335" cy="509905"/>
          </a:xfrm>
          <a:prstGeom prst="rect">
            <a:avLst/>
          </a:prstGeom>
          <a:ln w="12700" cmpd="sng">
            <a:solidFill>
              <a:schemeClr val="bg1">
                <a:alpha val="55000"/>
              </a:schemeClr>
            </a:solidFill>
            <a:prstDash val="solid"/>
          </a:ln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2215" y="1497330"/>
            <a:ext cx="648335" cy="509905"/>
          </a:xfrm>
          <a:prstGeom prst="rect">
            <a:avLst/>
          </a:prstGeom>
          <a:ln w="12700" cmpd="sng">
            <a:solidFill>
              <a:schemeClr val="bg1">
                <a:alpha val="45000"/>
              </a:schemeClr>
            </a:solidFill>
            <a:prstDash val="solid"/>
          </a:ln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02215" y="738505"/>
            <a:ext cx="648335" cy="504825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9">
            <a:lum bright="84000"/>
          </a:blip>
          <a:stretch>
            <a:fillRect/>
          </a:stretch>
        </p:blipFill>
        <p:spPr>
          <a:xfrm>
            <a:off x="454025" y="1256030"/>
            <a:ext cx="76200" cy="76200"/>
          </a:xfrm>
          <a:prstGeom prst="rect">
            <a:avLst/>
          </a:prstGeom>
        </p:spPr>
      </p:pic>
      <p:pic>
        <p:nvPicPr>
          <p:cNvPr id="86" name="Picture 85"/>
          <p:cNvPicPr>
            <a:picLocks noChangeAspect="1"/>
          </p:cNvPicPr>
          <p:nvPr/>
        </p:nvPicPr>
        <p:blipFill>
          <a:blip r:embed="rId10">
            <a:lum bright="78000"/>
          </a:blip>
          <a:stretch>
            <a:fillRect/>
          </a:stretch>
        </p:blipFill>
        <p:spPr>
          <a:xfrm>
            <a:off x="444500" y="2089150"/>
            <a:ext cx="93980" cy="86360"/>
          </a:xfrm>
          <a:prstGeom prst="rect">
            <a:avLst/>
          </a:prstGeom>
        </p:spPr>
      </p:pic>
      <p:pic>
        <p:nvPicPr>
          <p:cNvPr id="87" name="Picture 8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82950" y="1274445"/>
            <a:ext cx="508635" cy="438785"/>
          </a:xfrm>
          <a:prstGeom prst="rect">
            <a:avLst/>
          </a:prstGeom>
          <a:scene3d>
            <a:camera prst="obliqueTopRight"/>
            <a:lightRig rig="balanced" dir="t">
              <a:rot lat="0" lon="0" rev="0"/>
            </a:lightRig>
          </a:scene3d>
          <a:sp3d extrusionH="254000"/>
        </p:spPr>
      </p:pic>
      <p:pic>
        <p:nvPicPr>
          <p:cNvPr id="88" name="Picture 8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15690" y="721360"/>
            <a:ext cx="391160" cy="160020"/>
          </a:xfrm>
          <a:prstGeom prst="rect">
            <a:avLst/>
          </a:prstGeom>
        </p:spPr>
      </p:pic>
      <p:pic>
        <p:nvPicPr>
          <p:cNvPr id="89" name="Picture 8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69155" y="727075"/>
            <a:ext cx="393387" cy="164592"/>
          </a:xfrm>
          <a:prstGeom prst="rect">
            <a:avLst/>
          </a:prstGeom>
        </p:spPr>
      </p:pic>
      <p:pic>
        <p:nvPicPr>
          <p:cNvPr id="90" name="Picture 89"/>
          <p:cNvPicPr>
            <a:picLocks noChangeAspect="1"/>
          </p:cNvPicPr>
          <p:nvPr/>
        </p:nvPicPr>
        <p:blipFill>
          <a:blip r:embed="rId14">
            <a:lum bright="90000"/>
          </a:blip>
          <a:stretch>
            <a:fillRect/>
          </a:stretch>
        </p:blipFill>
        <p:spPr>
          <a:xfrm>
            <a:off x="3394075" y="1543050"/>
            <a:ext cx="298168" cy="164592"/>
          </a:xfrm>
          <a:prstGeom prst="rect">
            <a:avLst/>
          </a:prstGeom>
        </p:spPr>
      </p:pic>
      <p:pic>
        <p:nvPicPr>
          <p:cNvPr id="91" name="Picture 90"/>
          <p:cNvPicPr>
            <a:picLocks noChangeAspect="1"/>
          </p:cNvPicPr>
          <p:nvPr/>
        </p:nvPicPr>
        <p:blipFill>
          <a:blip r:embed="rId15">
            <a:lum bright="100000"/>
          </a:blip>
          <a:stretch>
            <a:fillRect/>
          </a:stretch>
        </p:blipFill>
        <p:spPr>
          <a:xfrm>
            <a:off x="4980305" y="1522730"/>
            <a:ext cx="294894" cy="164592"/>
          </a:xfrm>
          <a:prstGeom prst="rect">
            <a:avLst/>
          </a:prstGeom>
        </p:spPr>
      </p:pic>
      <p:pic>
        <p:nvPicPr>
          <p:cNvPr id="92" name="Picture 91"/>
          <p:cNvPicPr>
            <a:picLocks noChangeAspect="1"/>
          </p:cNvPicPr>
          <p:nvPr/>
        </p:nvPicPr>
        <p:blipFill>
          <a:blip r:embed="rId16">
            <a:lum bright="100000"/>
          </a:blip>
          <a:stretch>
            <a:fillRect/>
          </a:stretch>
        </p:blipFill>
        <p:spPr>
          <a:xfrm>
            <a:off x="8128635" y="1915160"/>
            <a:ext cx="287161" cy="1645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Picture 8" descr="FAG"/>
          <p:cNvPicPr>
            <a:picLocks noChangeAspect="1"/>
          </p:cNvPicPr>
          <p:nvPr/>
        </p:nvPicPr>
        <p:blipFill>
          <a:blip r:embed="rId1"/>
          <a:srcRect t="6465" b="48790"/>
          <a:stretch>
            <a:fillRect/>
          </a:stretch>
        </p:blipFill>
        <p:spPr>
          <a:xfrm>
            <a:off x="-18415" y="-1905"/>
            <a:ext cx="8180705" cy="2745740"/>
          </a:xfrm>
          <a:prstGeom prst="rect">
            <a:avLst/>
          </a:prstGeom>
        </p:spPr>
      </p:pic>
      <p:pic>
        <p:nvPicPr>
          <p:cNvPr id="10" name="Picture 9" descr="FAG"/>
          <p:cNvPicPr>
            <a:picLocks noChangeAspect="1"/>
          </p:cNvPicPr>
          <p:nvPr/>
        </p:nvPicPr>
        <p:blipFill>
          <a:blip r:embed="rId1"/>
          <a:srcRect l="59908" t="6465" b="48790"/>
          <a:stretch>
            <a:fillRect/>
          </a:stretch>
        </p:blipFill>
        <p:spPr>
          <a:xfrm flipH="1">
            <a:off x="8163560" y="-3175"/>
            <a:ext cx="2823845" cy="27457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rcRect t="34910" b="49268"/>
          <a:stretch>
            <a:fillRect/>
          </a:stretch>
        </p:blipFill>
        <p:spPr>
          <a:xfrm>
            <a:off x="1824990" y="-1069340"/>
            <a:ext cx="3036570" cy="6426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rcRect t="56869"/>
          <a:stretch>
            <a:fillRect/>
          </a:stretch>
        </p:blipFill>
        <p:spPr>
          <a:xfrm>
            <a:off x="7331710" y="-1444625"/>
            <a:ext cx="1686560" cy="9728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003290" y="662940"/>
            <a:ext cx="1932940" cy="64071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8613775" y="660400"/>
            <a:ext cx="1939290" cy="643255"/>
          </a:xfrm>
          <a:prstGeom prst="rect">
            <a:avLst/>
          </a:prstGeom>
        </p:spPr>
      </p:pic>
      <p:sp>
        <p:nvSpPr>
          <p:cNvPr id="31" name="Text Box 30"/>
          <p:cNvSpPr txBox="1"/>
          <p:nvPr/>
        </p:nvSpPr>
        <p:spPr>
          <a:xfrm>
            <a:off x="6003925" y="105410"/>
            <a:ext cx="193294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en-US" sz="1000">
                <a:solidFill>
                  <a:schemeClr val="bg1"/>
                </a:solidFill>
              </a:rPr>
              <a:t>Per Pixel Depth Distribution Predicted from Monocular RGB</a:t>
            </a:r>
            <a:endParaRPr lang="en-US" altLang="en-US" sz="1000">
              <a:solidFill>
                <a:schemeClr val="bg1"/>
              </a:solidFill>
            </a:endParaRPr>
          </a:p>
        </p:txBody>
      </p:sp>
      <p:sp>
        <p:nvSpPr>
          <p:cNvPr id="33" name="Text Box 32"/>
          <p:cNvSpPr txBox="1"/>
          <p:nvPr/>
        </p:nvSpPr>
        <p:spPr>
          <a:xfrm>
            <a:off x="7640955" y="82550"/>
            <a:ext cx="12871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000">
                <a:solidFill>
                  <a:schemeClr val="accent4">
                    <a:lumMod val="60000"/>
                    <a:lumOff val="40000"/>
                  </a:schemeClr>
                </a:solidFill>
              </a:rPr>
              <a:t>Used to Drive the Adaptive Light Curtain Laser</a:t>
            </a:r>
            <a:endParaRPr lang="en-US" altLang="en-US" sz="100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4" name="Text Box 33"/>
          <p:cNvSpPr txBox="1"/>
          <p:nvPr/>
        </p:nvSpPr>
        <p:spPr>
          <a:xfrm>
            <a:off x="8613775" y="95885"/>
            <a:ext cx="193992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en-US" sz="1000">
                <a:solidFill>
                  <a:schemeClr val="bg1"/>
                </a:solidFill>
              </a:rPr>
              <a:t>Pixel Depth corrected over Time from Light Curtain Measurements</a:t>
            </a:r>
            <a:endParaRPr lang="en-US" altLang="en-US" sz="1000">
              <a:solidFill>
                <a:schemeClr val="bg1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 flipV="1">
            <a:off x="7993380" y="1093470"/>
            <a:ext cx="544830" cy="1905"/>
          </a:xfrm>
          <a:prstGeom prst="line">
            <a:avLst/>
          </a:prstGeom>
          <a:ln w="12700">
            <a:solidFill>
              <a:srgbClr val="FFFF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 Box 35"/>
          <p:cNvSpPr txBox="1"/>
          <p:nvPr/>
        </p:nvSpPr>
        <p:spPr>
          <a:xfrm>
            <a:off x="7131050" y="660400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Topdown Predicted Uncertainty in Blue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Lidar GT in Red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rcRect l="19612" t="6852" r="68032" b="46667"/>
          <a:stretch>
            <a:fillRect/>
          </a:stretch>
        </p:blipFill>
        <p:spPr>
          <a:xfrm>
            <a:off x="5711825" y="1351280"/>
            <a:ext cx="1233805" cy="131572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rcRect l="19488" t="5611" r="71672" b="53333"/>
          <a:stretch>
            <a:fillRect/>
          </a:stretch>
        </p:blipFill>
        <p:spPr>
          <a:xfrm>
            <a:off x="8401050" y="1351280"/>
            <a:ext cx="1188720" cy="131572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7"/>
          <a:srcRect l="21467" t="20734" r="29964"/>
          <a:stretch>
            <a:fillRect/>
          </a:stretch>
        </p:blipFill>
        <p:spPr>
          <a:xfrm>
            <a:off x="9589135" y="1344930"/>
            <a:ext cx="1108075" cy="1322070"/>
          </a:xfrm>
          <a:prstGeom prst="rect">
            <a:avLst/>
          </a:prstGeom>
        </p:spPr>
      </p:pic>
      <p:grpSp>
        <p:nvGrpSpPr>
          <p:cNvPr id="56" name="Group 55"/>
          <p:cNvGrpSpPr/>
          <p:nvPr/>
        </p:nvGrpSpPr>
        <p:grpSpPr>
          <a:xfrm>
            <a:off x="6945630" y="1351280"/>
            <a:ext cx="1199515" cy="1316355"/>
            <a:chOff x="3011" y="5585"/>
            <a:chExt cx="8835" cy="9691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8"/>
            <a:srcRect l="20835" t="7991" r="23283" b="4703"/>
            <a:stretch>
              <a:fillRect/>
            </a:stretch>
          </p:blipFill>
          <p:spPr>
            <a:xfrm>
              <a:off x="3011" y="5585"/>
              <a:ext cx="8835" cy="9691"/>
            </a:xfrm>
            <a:prstGeom prst="rect">
              <a:avLst/>
            </a:prstGeom>
          </p:spPr>
        </p:pic>
        <p:sp>
          <p:nvSpPr>
            <p:cNvPr id="49" name="Freeform 48"/>
            <p:cNvSpPr/>
            <p:nvPr/>
          </p:nvSpPr>
          <p:spPr>
            <a:xfrm>
              <a:off x="4512" y="10850"/>
              <a:ext cx="1250" cy="452"/>
            </a:xfrm>
            <a:custGeom>
              <a:avLst/>
              <a:gdLst>
                <a:gd name="connisteX0" fmla="*/ 0 w 793750"/>
                <a:gd name="connsiteY0" fmla="*/ 0 h 286874"/>
                <a:gd name="connisteX1" fmla="*/ 88900 w 793750"/>
                <a:gd name="connsiteY1" fmla="*/ 165100 h 286874"/>
                <a:gd name="connisteX2" fmla="*/ 317500 w 793750"/>
                <a:gd name="connsiteY2" fmla="*/ 228600 h 286874"/>
                <a:gd name="connisteX3" fmla="*/ 565150 w 793750"/>
                <a:gd name="connsiteY3" fmla="*/ 279400 h 286874"/>
                <a:gd name="connisteX4" fmla="*/ 793750 w 793750"/>
                <a:gd name="connsiteY4" fmla="*/ 285750 h 28687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</a:cxnLst>
              <a:rect l="l" t="t" r="r" b="b"/>
              <a:pathLst>
                <a:path w="793750" h="286875">
                  <a:moveTo>
                    <a:pt x="0" y="0"/>
                  </a:moveTo>
                  <a:cubicBezTo>
                    <a:pt x="13335" y="31750"/>
                    <a:pt x="25400" y="119380"/>
                    <a:pt x="88900" y="165100"/>
                  </a:cubicBezTo>
                  <a:cubicBezTo>
                    <a:pt x="152400" y="210820"/>
                    <a:pt x="222250" y="205740"/>
                    <a:pt x="317500" y="228600"/>
                  </a:cubicBezTo>
                  <a:cubicBezTo>
                    <a:pt x="412750" y="251460"/>
                    <a:pt x="469900" y="267970"/>
                    <a:pt x="565150" y="279400"/>
                  </a:cubicBezTo>
                  <a:cubicBezTo>
                    <a:pt x="660400" y="290830"/>
                    <a:pt x="753110" y="285750"/>
                    <a:pt x="793750" y="285750"/>
                  </a:cubicBezTo>
                </a:path>
              </a:pathLst>
            </a:custGeom>
            <a:ln w="63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4118" y="10795"/>
              <a:ext cx="1639" cy="1339"/>
            </a:xfrm>
            <a:custGeom>
              <a:avLst/>
              <a:gdLst>
                <a:gd name="connisteX0" fmla="*/ 145576 w 1040926"/>
                <a:gd name="connsiteY0" fmla="*/ 0 h 850512"/>
                <a:gd name="connisteX1" fmla="*/ 18576 w 1040926"/>
                <a:gd name="connsiteY1" fmla="*/ 304800 h 850512"/>
                <a:gd name="connisteX2" fmla="*/ 18576 w 1040926"/>
                <a:gd name="connsiteY2" fmla="*/ 476250 h 850512"/>
                <a:gd name="connisteX3" fmla="*/ 139226 w 1040926"/>
                <a:gd name="connsiteY3" fmla="*/ 520700 h 850512"/>
                <a:gd name="connisteX4" fmla="*/ 278926 w 1040926"/>
                <a:gd name="connsiteY4" fmla="*/ 482600 h 850512"/>
                <a:gd name="connisteX5" fmla="*/ 450376 w 1040926"/>
                <a:gd name="connsiteY5" fmla="*/ 450850 h 850512"/>
                <a:gd name="connisteX6" fmla="*/ 412276 w 1040926"/>
                <a:gd name="connsiteY6" fmla="*/ 666750 h 850512"/>
                <a:gd name="connisteX7" fmla="*/ 380526 w 1040926"/>
                <a:gd name="connsiteY7" fmla="*/ 812800 h 850512"/>
                <a:gd name="connisteX8" fmla="*/ 475776 w 1040926"/>
                <a:gd name="connsiteY8" fmla="*/ 825500 h 850512"/>
                <a:gd name="connisteX9" fmla="*/ 767876 w 1040926"/>
                <a:gd name="connsiteY9" fmla="*/ 577850 h 850512"/>
                <a:gd name="connisteX10" fmla="*/ 1040926 w 1040926"/>
                <a:gd name="connsiteY10" fmla="*/ 342900 h 850512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</a:cxnLst>
              <a:rect l="l" t="t" r="r" b="b"/>
              <a:pathLst>
                <a:path w="1040927" h="850513">
                  <a:moveTo>
                    <a:pt x="145577" y="0"/>
                  </a:moveTo>
                  <a:cubicBezTo>
                    <a:pt x="120177" y="57785"/>
                    <a:pt x="43977" y="209550"/>
                    <a:pt x="18577" y="304800"/>
                  </a:cubicBezTo>
                  <a:cubicBezTo>
                    <a:pt x="-6823" y="400050"/>
                    <a:pt x="-5553" y="433070"/>
                    <a:pt x="18577" y="476250"/>
                  </a:cubicBezTo>
                  <a:cubicBezTo>
                    <a:pt x="42707" y="519430"/>
                    <a:pt x="87157" y="519430"/>
                    <a:pt x="139227" y="520700"/>
                  </a:cubicBezTo>
                  <a:cubicBezTo>
                    <a:pt x="191297" y="521970"/>
                    <a:pt x="216697" y="496570"/>
                    <a:pt x="278927" y="482600"/>
                  </a:cubicBezTo>
                  <a:cubicBezTo>
                    <a:pt x="341157" y="468630"/>
                    <a:pt x="423707" y="414020"/>
                    <a:pt x="450377" y="450850"/>
                  </a:cubicBezTo>
                  <a:cubicBezTo>
                    <a:pt x="477047" y="487680"/>
                    <a:pt x="426247" y="594360"/>
                    <a:pt x="412277" y="666750"/>
                  </a:cubicBezTo>
                  <a:cubicBezTo>
                    <a:pt x="398307" y="739140"/>
                    <a:pt x="367827" y="781050"/>
                    <a:pt x="380527" y="812800"/>
                  </a:cubicBezTo>
                  <a:cubicBezTo>
                    <a:pt x="393227" y="844550"/>
                    <a:pt x="398307" y="872490"/>
                    <a:pt x="475777" y="825500"/>
                  </a:cubicBezTo>
                  <a:cubicBezTo>
                    <a:pt x="553247" y="778510"/>
                    <a:pt x="654847" y="674370"/>
                    <a:pt x="767877" y="577850"/>
                  </a:cubicBezTo>
                  <a:cubicBezTo>
                    <a:pt x="880907" y="481330"/>
                    <a:pt x="992032" y="384810"/>
                    <a:pt x="1040927" y="342900"/>
                  </a:cubicBezTo>
                </a:path>
              </a:pathLst>
            </a:custGeom>
            <a:noFill/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6591" y="13396"/>
              <a:ext cx="2113" cy="1043"/>
            </a:xfrm>
            <a:custGeom>
              <a:avLst/>
              <a:gdLst>
                <a:gd name="connisteX0" fmla="*/ 336115 w 1341955"/>
                <a:gd name="connsiteY0" fmla="*/ 0 h 662115"/>
                <a:gd name="connisteX1" fmla="*/ 122755 w 1341955"/>
                <a:gd name="connsiteY1" fmla="*/ 205740 h 662115"/>
                <a:gd name="connisteX2" fmla="*/ 835 w 1341955"/>
                <a:gd name="connsiteY2" fmla="*/ 449580 h 662115"/>
                <a:gd name="connisteX3" fmla="*/ 168475 w 1341955"/>
                <a:gd name="connsiteY3" fmla="*/ 434340 h 662115"/>
                <a:gd name="connisteX4" fmla="*/ 526615 w 1341955"/>
                <a:gd name="connsiteY4" fmla="*/ 259080 h 662115"/>
                <a:gd name="connisteX5" fmla="*/ 648535 w 1341955"/>
                <a:gd name="connsiteY5" fmla="*/ 220980 h 662115"/>
                <a:gd name="connisteX6" fmla="*/ 663775 w 1341955"/>
                <a:gd name="connsiteY6" fmla="*/ 320040 h 662115"/>
                <a:gd name="connisteX7" fmla="*/ 618055 w 1341955"/>
                <a:gd name="connsiteY7" fmla="*/ 556260 h 662115"/>
                <a:gd name="connisteX8" fmla="*/ 618055 w 1341955"/>
                <a:gd name="connsiteY8" fmla="*/ 655320 h 662115"/>
                <a:gd name="connisteX9" fmla="*/ 831415 w 1341955"/>
                <a:gd name="connsiteY9" fmla="*/ 624840 h 662115"/>
                <a:gd name="connisteX10" fmla="*/ 1098115 w 1341955"/>
                <a:gd name="connsiteY10" fmla="*/ 464820 h 662115"/>
                <a:gd name="connisteX11" fmla="*/ 1341955 w 1341955"/>
                <a:gd name="connsiteY11" fmla="*/ 297180 h 662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  <a:cxn ang="0">
                  <a:pos x="connisteX10" y="connsiteY10"/>
                </a:cxn>
                <a:cxn ang="0">
                  <a:pos x="connisteX11" y="connsiteY11"/>
                </a:cxn>
              </a:cxnLst>
              <a:rect l="l" t="t" r="r" b="b"/>
              <a:pathLst>
                <a:path w="1341955" h="662116">
                  <a:moveTo>
                    <a:pt x="336115" y="0"/>
                  </a:moveTo>
                  <a:cubicBezTo>
                    <a:pt x="296110" y="36195"/>
                    <a:pt x="190065" y="115570"/>
                    <a:pt x="122755" y="205740"/>
                  </a:cubicBezTo>
                  <a:cubicBezTo>
                    <a:pt x="55445" y="295910"/>
                    <a:pt x="-8055" y="403860"/>
                    <a:pt x="835" y="449580"/>
                  </a:cubicBezTo>
                  <a:cubicBezTo>
                    <a:pt x="9725" y="495300"/>
                    <a:pt x="63065" y="472440"/>
                    <a:pt x="168475" y="434340"/>
                  </a:cubicBezTo>
                  <a:cubicBezTo>
                    <a:pt x="273885" y="396240"/>
                    <a:pt x="430730" y="301625"/>
                    <a:pt x="526615" y="259080"/>
                  </a:cubicBezTo>
                  <a:cubicBezTo>
                    <a:pt x="622500" y="216535"/>
                    <a:pt x="621230" y="208915"/>
                    <a:pt x="648535" y="220980"/>
                  </a:cubicBezTo>
                  <a:cubicBezTo>
                    <a:pt x="675840" y="233045"/>
                    <a:pt x="670125" y="252730"/>
                    <a:pt x="663775" y="320040"/>
                  </a:cubicBezTo>
                  <a:cubicBezTo>
                    <a:pt x="657425" y="387350"/>
                    <a:pt x="626945" y="488950"/>
                    <a:pt x="618055" y="556260"/>
                  </a:cubicBezTo>
                  <a:cubicBezTo>
                    <a:pt x="609165" y="623570"/>
                    <a:pt x="575510" y="641350"/>
                    <a:pt x="618055" y="655320"/>
                  </a:cubicBezTo>
                  <a:cubicBezTo>
                    <a:pt x="660600" y="669290"/>
                    <a:pt x="735530" y="662940"/>
                    <a:pt x="831415" y="624840"/>
                  </a:cubicBezTo>
                  <a:cubicBezTo>
                    <a:pt x="927300" y="586740"/>
                    <a:pt x="995880" y="530225"/>
                    <a:pt x="1098115" y="464820"/>
                  </a:cubicBezTo>
                  <a:cubicBezTo>
                    <a:pt x="1200350" y="399415"/>
                    <a:pt x="1298775" y="327660"/>
                    <a:pt x="1341955" y="297180"/>
                  </a:cubicBezTo>
                </a:path>
              </a:pathLst>
            </a:custGeom>
            <a:noFill/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3" name="Freeform 52"/>
            <p:cNvSpPr/>
            <p:nvPr/>
          </p:nvSpPr>
          <p:spPr>
            <a:xfrm>
              <a:off x="7048" y="13528"/>
              <a:ext cx="1236" cy="769"/>
            </a:xfrm>
            <a:custGeom>
              <a:avLst/>
              <a:gdLst>
                <a:gd name="connisteX0" fmla="*/ 0 w 784860"/>
                <a:gd name="connsiteY0" fmla="*/ 0 h 488244"/>
                <a:gd name="connisteX1" fmla="*/ 76200 w 784860"/>
                <a:gd name="connsiteY1" fmla="*/ 175260 h 488244"/>
                <a:gd name="connisteX2" fmla="*/ 327660 w 784860"/>
                <a:gd name="connsiteY2" fmla="*/ 388620 h 488244"/>
                <a:gd name="connisteX3" fmla="*/ 609600 w 784860"/>
                <a:gd name="connsiteY3" fmla="*/ 480060 h 488244"/>
                <a:gd name="connisteX4" fmla="*/ 784860 w 784860"/>
                <a:gd name="connsiteY4" fmla="*/ 480060 h 488244"/>
                <a:gd name="connisteX5" fmla="*/ 769620 w 784860"/>
                <a:gd name="connsiteY5" fmla="*/ 480060 h 48824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84860" h="488244">
                  <a:moveTo>
                    <a:pt x="0" y="0"/>
                  </a:moveTo>
                  <a:cubicBezTo>
                    <a:pt x="10160" y="30480"/>
                    <a:pt x="10795" y="97790"/>
                    <a:pt x="76200" y="175260"/>
                  </a:cubicBezTo>
                  <a:cubicBezTo>
                    <a:pt x="141605" y="252730"/>
                    <a:pt x="220980" y="327660"/>
                    <a:pt x="327660" y="388620"/>
                  </a:cubicBezTo>
                  <a:cubicBezTo>
                    <a:pt x="434340" y="449580"/>
                    <a:pt x="518160" y="461645"/>
                    <a:pt x="609600" y="480060"/>
                  </a:cubicBezTo>
                  <a:cubicBezTo>
                    <a:pt x="701040" y="498475"/>
                    <a:pt x="753110" y="480060"/>
                    <a:pt x="784860" y="480060"/>
                  </a:cubicBezTo>
                </a:path>
              </a:pathLst>
            </a:custGeom>
            <a:noFill/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4" name="Freeform 53"/>
            <p:cNvSpPr/>
            <p:nvPr/>
          </p:nvSpPr>
          <p:spPr>
            <a:xfrm>
              <a:off x="9162" y="6654"/>
              <a:ext cx="1212" cy="702"/>
            </a:xfrm>
            <a:custGeom>
              <a:avLst/>
              <a:gdLst>
                <a:gd name="connisteX0" fmla="*/ 0 w 769620"/>
                <a:gd name="connsiteY0" fmla="*/ 419100 h 445936"/>
                <a:gd name="connisteX1" fmla="*/ 281940 w 769620"/>
                <a:gd name="connsiteY1" fmla="*/ 426720 h 445936"/>
                <a:gd name="connisteX2" fmla="*/ 541020 w 769620"/>
                <a:gd name="connsiteY2" fmla="*/ 198120 h 445936"/>
                <a:gd name="connisteX3" fmla="*/ 769620 w 769620"/>
                <a:gd name="connsiteY3" fmla="*/ 0 h 445936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769620" h="445937">
                  <a:moveTo>
                    <a:pt x="0" y="419100"/>
                  </a:moveTo>
                  <a:cubicBezTo>
                    <a:pt x="51435" y="425450"/>
                    <a:pt x="173990" y="471170"/>
                    <a:pt x="281940" y="426720"/>
                  </a:cubicBezTo>
                  <a:cubicBezTo>
                    <a:pt x="389890" y="382270"/>
                    <a:pt x="443230" y="283210"/>
                    <a:pt x="541020" y="198120"/>
                  </a:cubicBezTo>
                  <a:cubicBezTo>
                    <a:pt x="638810" y="113030"/>
                    <a:pt x="728980" y="34925"/>
                    <a:pt x="769620" y="0"/>
                  </a:cubicBezTo>
                </a:path>
              </a:pathLst>
            </a:custGeom>
            <a:noFill/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>
              <a:off x="9294" y="6474"/>
              <a:ext cx="1008" cy="250"/>
            </a:xfrm>
            <a:custGeom>
              <a:avLst/>
              <a:gdLst>
                <a:gd name="connisteX0" fmla="*/ 0 w 640080"/>
                <a:gd name="connsiteY0" fmla="*/ 38100 h 158926"/>
                <a:gd name="connisteX1" fmla="*/ 220980 w 640080"/>
                <a:gd name="connsiteY1" fmla="*/ 152400 h 158926"/>
                <a:gd name="connisteX2" fmla="*/ 510540 w 640080"/>
                <a:gd name="connsiteY2" fmla="*/ 121920 h 158926"/>
                <a:gd name="connisteX3" fmla="*/ 640080 w 640080"/>
                <a:gd name="connsiteY3" fmla="*/ 0 h 158926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640080" h="158927">
                  <a:moveTo>
                    <a:pt x="0" y="38100"/>
                  </a:moveTo>
                  <a:cubicBezTo>
                    <a:pt x="38100" y="61595"/>
                    <a:pt x="118745" y="135890"/>
                    <a:pt x="220980" y="152400"/>
                  </a:cubicBezTo>
                  <a:cubicBezTo>
                    <a:pt x="323215" y="168910"/>
                    <a:pt x="426720" y="152400"/>
                    <a:pt x="510540" y="121920"/>
                  </a:cubicBezTo>
                  <a:cubicBezTo>
                    <a:pt x="594360" y="91440"/>
                    <a:pt x="619760" y="23495"/>
                    <a:pt x="640080" y="0"/>
                  </a:cubicBezTo>
                </a:path>
              </a:pathLst>
            </a:custGeom>
            <a:noFill/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58" name="Freeform 57"/>
          <p:cNvSpPr/>
          <p:nvPr/>
        </p:nvSpPr>
        <p:spPr>
          <a:xfrm>
            <a:off x="9662160" y="2112645"/>
            <a:ext cx="175895" cy="57785"/>
          </a:xfrm>
          <a:custGeom>
            <a:avLst/>
            <a:gdLst>
              <a:gd name="connisteX0" fmla="*/ 0 w 175895"/>
              <a:gd name="connsiteY0" fmla="*/ 0 h 57678"/>
              <a:gd name="connisteX1" fmla="*/ 59055 w 175895"/>
              <a:gd name="connsiteY1" fmla="*/ 45085 h 57678"/>
              <a:gd name="connisteX2" fmla="*/ 130810 w 175895"/>
              <a:gd name="connsiteY2" fmla="*/ 57150 h 57678"/>
              <a:gd name="connisteX3" fmla="*/ 175895 w 175895"/>
              <a:gd name="connsiteY3" fmla="*/ 54610 h 57678"/>
              <a:gd name="connisteX4" fmla="*/ 173355 w 175895"/>
              <a:gd name="connsiteY4" fmla="*/ 54610 h 57678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175895" h="57678">
                <a:moveTo>
                  <a:pt x="0" y="0"/>
                </a:moveTo>
                <a:cubicBezTo>
                  <a:pt x="10160" y="8890"/>
                  <a:pt x="33020" y="33655"/>
                  <a:pt x="59055" y="45085"/>
                </a:cubicBezTo>
                <a:cubicBezTo>
                  <a:pt x="85090" y="56515"/>
                  <a:pt x="107315" y="55245"/>
                  <a:pt x="130810" y="57150"/>
                </a:cubicBezTo>
                <a:cubicBezTo>
                  <a:pt x="154305" y="59055"/>
                  <a:pt x="167640" y="55245"/>
                  <a:pt x="175895" y="54610"/>
                </a:cubicBezTo>
              </a:path>
            </a:pathLst>
          </a:custGeom>
          <a:noFill/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9" name="Freeform 58"/>
          <p:cNvSpPr/>
          <p:nvPr/>
        </p:nvSpPr>
        <p:spPr>
          <a:xfrm>
            <a:off x="10268585" y="1588135"/>
            <a:ext cx="142875" cy="14605"/>
          </a:xfrm>
          <a:custGeom>
            <a:avLst/>
            <a:gdLst>
              <a:gd name="connisteX0" fmla="*/ 0 w 142875"/>
              <a:gd name="connsiteY0" fmla="*/ 0 h 14375"/>
              <a:gd name="connisteX1" fmla="*/ 66675 w 142875"/>
              <a:gd name="connsiteY1" fmla="*/ 12700 h 14375"/>
              <a:gd name="connisteX2" fmla="*/ 123825 w 142875"/>
              <a:gd name="connsiteY2" fmla="*/ 12700 h 14375"/>
              <a:gd name="connisteX3" fmla="*/ 142875 w 142875"/>
              <a:gd name="connsiteY3" fmla="*/ 3175 h 143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42875" h="14375">
                <a:moveTo>
                  <a:pt x="0" y="0"/>
                </a:moveTo>
                <a:cubicBezTo>
                  <a:pt x="12065" y="2540"/>
                  <a:pt x="41910" y="10160"/>
                  <a:pt x="66675" y="12700"/>
                </a:cubicBezTo>
                <a:cubicBezTo>
                  <a:pt x="91440" y="15240"/>
                  <a:pt x="108585" y="14605"/>
                  <a:pt x="123825" y="12700"/>
                </a:cubicBezTo>
                <a:cubicBezTo>
                  <a:pt x="139065" y="10795"/>
                  <a:pt x="140335" y="5080"/>
                  <a:pt x="142875" y="3175"/>
                </a:cubicBezTo>
              </a:path>
            </a:pathLst>
          </a:custGeom>
          <a:noFill/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0" name="Freeform 59"/>
          <p:cNvSpPr/>
          <p:nvPr/>
        </p:nvSpPr>
        <p:spPr>
          <a:xfrm>
            <a:off x="9655810" y="2128520"/>
            <a:ext cx="175895" cy="57785"/>
          </a:xfrm>
          <a:custGeom>
            <a:avLst/>
            <a:gdLst>
              <a:gd name="connisteX0" fmla="*/ 0 w 175895"/>
              <a:gd name="connsiteY0" fmla="*/ 0 h 57678"/>
              <a:gd name="connisteX1" fmla="*/ 59055 w 175895"/>
              <a:gd name="connsiteY1" fmla="*/ 45085 h 57678"/>
              <a:gd name="connisteX2" fmla="*/ 130810 w 175895"/>
              <a:gd name="connsiteY2" fmla="*/ 57150 h 57678"/>
              <a:gd name="connisteX3" fmla="*/ 175895 w 175895"/>
              <a:gd name="connsiteY3" fmla="*/ 54610 h 57678"/>
              <a:gd name="connisteX4" fmla="*/ 173355 w 175895"/>
              <a:gd name="connsiteY4" fmla="*/ 54610 h 57678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175895" h="57678">
                <a:moveTo>
                  <a:pt x="0" y="0"/>
                </a:moveTo>
                <a:cubicBezTo>
                  <a:pt x="10160" y="8890"/>
                  <a:pt x="33020" y="33655"/>
                  <a:pt x="59055" y="45085"/>
                </a:cubicBezTo>
                <a:cubicBezTo>
                  <a:pt x="85090" y="56515"/>
                  <a:pt x="107315" y="55245"/>
                  <a:pt x="130810" y="57150"/>
                </a:cubicBezTo>
                <a:cubicBezTo>
                  <a:pt x="154305" y="59055"/>
                  <a:pt x="167640" y="55245"/>
                  <a:pt x="175895" y="54610"/>
                </a:cubicBezTo>
              </a:path>
            </a:pathLst>
          </a:custGeom>
          <a:noFill/>
          <a:ln w="95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1" name="Freeform 60"/>
          <p:cNvSpPr/>
          <p:nvPr/>
        </p:nvSpPr>
        <p:spPr>
          <a:xfrm>
            <a:off x="10265410" y="1599565"/>
            <a:ext cx="142875" cy="14605"/>
          </a:xfrm>
          <a:custGeom>
            <a:avLst/>
            <a:gdLst>
              <a:gd name="connisteX0" fmla="*/ 0 w 142875"/>
              <a:gd name="connsiteY0" fmla="*/ 0 h 14375"/>
              <a:gd name="connisteX1" fmla="*/ 66675 w 142875"/>
              <a:gd name="connsiteY1" fmla="*/ 12700 h 14375"/>
              <a:gd name="connisteX2" fmla="*/ 123825 w 142875"/>
              <a:gd name="connsiteY2" fmla="*/ 12700 h 14375"/>
              <a:gd name="connisteX3" fmla="*/ 142875 w 142875"/>
              <a:gd name="connsiteY3" fmla="*/ 3175 h 143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42875" h="14375">
                <a:moveTo>
                  <a:pt x="0" y="0"/>
                </a:moveTo>
                <a:cubicBezTo>
                  <a:pt x="12065" y="2540"/>
                  <a:pt x="41910" y="10160"/>
                  <a:pt x="66675" y="12700"/>
                </a:cubicBezTo>
                <a:cubicBezTo>
                  <a:pt x="91440" y="15240"/>
                  <a:pt x="108585" y="14605"/>
                  <a:pt x="123825" y="12700"/>
                </a:cubicBezTo>
                <a:cubicBezTo>
                  <a:pt x="139065" y="10795"/>
                  <a:pt x="140335" y="5080"/>
                  <a:pt x="142875" y="3175"/>
                </a:cubicBezTo>
              </a:path>
            </a:pathLst>
          </a:custGeom>
          <a:noFill/>
          <a:ln w="95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2" name="Freeform 61"/>
          <p:cNvSpPr/>
          <p:nvPr/>
        </p:nvSpPr>
        <p:spPr>
          <a:xfrm>
            <a:off x="10122535" y="2400300"/>
            <a:ext cx="168275" cy="92075"/>
          </a:xfrm>
          <a:custGeom>
            <a:avLst/>
            <a:gdLst>
              <a:gd name="connisteX0" fmla="*/ 0 w 168275"/>
              <a:gd name="connsiteY0" fmla="*/ 0 h 92075"/>
              <a:gd name="connisteX1" fmla="*/ 53975 w 168275"/>
              <a:gd name="connsiteY1" fmla="*/ 57150 h 92075"/>
              <a:gd name="connisteX2" fmla="*/ 168275 w 168275"/>
              <a:gd name="connsiteY2" fmla="*/ 92075 h 92075"/>
              <a:gd name="connisteX3" fmla="*/ 177800 w 168275"/>
              <a:gd name="connsiteY3" fmla="*/ 85725 h 920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68275" h="92075">
                <a:moveTo>
                  <a:pt x="0" y="0"/>
                </a:moveTo>
                <a:cubicBezTo>
                  <a:pt x="8255" y="10795"/>
                  <a:pt x="20320" y="38735"/>
                  <a:pt x="53975" y="57150"/>
                </a:cubicBezTo>
                <a:cubicBezTo>
                  <a:pt x="87630" y="75565"/>
                  <a:pt x="143510" y="86360"/>
                  <a:pt x="168275" y="92075"/>
                </a:cubicBezTo>
              </a:path>
            </a:pathLst>
          </a:custGeom>
          <a:noFill/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10135235" y="2403475"/>
            <a:ext cx="177800" cy="88900"/>
          </a:xfrm>
          <a:custGeom>
            <a:avLst/>
            <a:gdLst>
              <a:gd name="connisteX0" fmla="*/ 0 w 177800"/>
              <a:gd name="connsiteY0" fmla="*/ 0 h 88887"/>
              <a:gd name="connisteX1" fmla="*/ 22225 w 177800"/>
              <a:gd name="connsiteY1" fmla="*/ 28575 h 88887"/>
              <a:gd name="connisteX2" fmla="*/ 25400 w 177800"/>
              <a:gd name="connsiteY2" fmla="*/ 85725 h 88887"/>
              <a:gd name="connisteX3" fmla="*/ 85725 w 177800"/>
              <a:gd name="connsiteY3" fmla="*/ 76200 h 88887"/>
              <a:gd name="connisteX4" fmla="*/ 177800 w 177800"/>
              <a:gd name="connsiteY4" fmla="*/ 63500 h 888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177800" h="88888">
                <a:moveTo>
                  <a:pt x="0" y="0"/>
                </a:moveTo>
                <a:cubicBezTo>
                  <a:pt x="4445" y="4445"/>
                  <a:pt x="17145" y="11430"/>
                  <a:pt x="22225" y="28575"/>
                </a:cubicBezTo>
                <a:cubicBezTo>
                  <a:pt x="27305" y="45720"/>
                  <a:pt x="12700" y="76200"/>
                  <a:pt x="25400" y="85725"/>
                </a:cubicBezTo>
                <a:cubicBezTo>
                  <a:pt x="38100" y="95250"/>
                  <a:pt x="55245" y="80645"/>
                  <a:pt x="85725" y="76200"/>
                </a:cubicBezTo>
                <a:cubicBezTo>
                  <a:pt x="116205" y="71755"/>
                  <a:pt x="160655" y="66040"/>
                  <a:pt x="177800" y="63500"/>
                </a:cubicBezTo>
              </a:path>
            </a:pathLst>
          </a:custGeom>
          <a:noFill/>
          <a:ln w="95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4" name="Text Box 63"/>
          <p:cNvSpPr txBox="1"/>
          <p:nvPr/>
        </p:nvSpPr>
        <p:spPr>
          <a:xfrm>
            <a:off x="6923405" y="2331720"/>
            <a:ext cx="2670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Lidar GT in Yellow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en-US" sz="900">
                <a:solidFill>
                  <a:schemeClr val="bg1">
                    <a:lumMod val="75000"/>
                  </a:schemeClr>
                </a:solidFill>
              </a:rPr>
              <a:t>Expectation of Distribution produces pointcloud</a:t>
            </a:r>
            <a:endParaRPr lang="en-US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" name="Picture 1" descr="FAG"/>
          <p:cNvPicPr>
            <a:picLocks noChangeAspect="1"/>
          </p:cNvPicPr>
          <p:nvPr/>
        </p:nvPicPr>
        <p:blipFill>
          <a:blip r:embed="rId1"/>
          <a:srcRect l="16301" t="14692" r="52860" b="72228"/>
          <a:stretch>
            <a:fillRect/>
          </a:stretch>
        </p:blipFill>
        <p:spPr>
          <a:xfrm>
            <a:off x="1623060" y="-895985"/>
            <a:ext cx="2522855" cy="802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3" name="Group 32"/>
          <p:cNvGrpSpPr/>
          <p:nvPr/>
        </p:nvGrpSpPr>
        <p:grpSpPr>
          <a:xfrm>
            <a:off x="1118870" y="1216025"/>
            <a:ext cx="8757920" cy="1175385"/>
            <a:chOff x="1883" y="1888"/>
            <a:chExt cx="13792" cy="1851"/>
          </a:xfrm>
        </p:grpSpPr>
        <p:grpSp>
          <p:nvGrpSpPr>
            <p:cNvPr id="34" name="Group 33"/>
            <p:cNvGrpSpPr/>
            <p:nvPr/>
          </p:nvGrpSpPr>
          <p:grpSpPr>
            <a:xfrm>
              <a:off x="2004" y="2115"/>
              <a:ext cx="12202" cy="1624"/>
              <a:chOff x="780" y="2840"/>
              <a:chExt cx="28856" cy="3840"/>
            </a:xfrm>
          </p:grpSpPr>
          <p:pic>
            <p:nvPicPr>
              <p:cNvPr id="35" name="Picture 34" descr="rgb2"/>
              <p:cNvPicPr>
                <a:picLocks noChangeAspect="1"/>
              </p:cNvPicPr>
              <p:nvPr/>
            </p:nvPicPr>
            <p:blipFill>
              <a:blip r:embed="rId1">
                <a:lum bright="-100000" contrast="100000"/>
              </a:blip>
              <a:stretch>
                <a:fillRect/>
              </a:stretch>
            </p:blipFill>
            <p:spPr>
              <a:xfrm>
                <a:off x="780" y="2840"/>
                <a:ext cx="5760" cy="3840"/>
              </a:xfrm>
              <a:prstGeom prst="rect">
                <a:avLst/>
              </a:prstGeom>
            </p:spPr>
          </p:pic>
          <p:pic>
            <p:nvPicPr>
              <p:cNvPr id="36" name="Picture 35" descr="mono2"/>
              <p:cNvPicPr>
                <a:picLocks noChangeAspect="1"/>
              </p:cNvPicPr>
              <p:nvPr/>
            </p:nvPicPr>
            <p:blipFill>
              <a:blip r:embed="rId2">
                <a:lum bright="-100000" contrast="100000"/>
              </a:blip>
              <a:stretch>
                <a:fillRect/>
              </a:stretch>
            </p:blipFill>
            <p:spPr>
              <a:xfrm>
                <a:off x="6540" y="2840"/>
                <a:ext cx="5760" cy="3840"/>
              </a:xfrm>
              <a:prstGeom prst="rect">
                <a:avLst/>
              </a:prstGeom>
            </p:spPr>
          </p:pic>
          <p:pic>
            <p:nvPicPr>
              <p:cNvPr id="37" name="Picture 36" descr="lc2"/>
              <p:cNvPicPr>
                <a:picLocks noChangeAspect="1"/>
              </p:cNvPicPr>
              <p:nvPr/>
            </p:nvPicPr>
            <p:blipFill>
              <a:blip r:embed="rId3">
                <a:lum bright="-100000" contrast="100000"/>
              </a:blip>
              <a:stretch>
                <a:fillRect/>
              </a:stretch>
            </p:blipFill>
            <p:spPr>
              <a:xfrm>
                <a:off x="12300" y="2840"/>
                <a:ext cx="5760" cy="3840"/>
              </a:xfrm>
              <a:prstGeom prst="rect">
                <a:avLst/>
              </a:prstGeom>
            </p:spPr>
          </p:pic>
          <p:pic>
            <p:nvPicPr>
              <p:cNvPr id="38" name="Picture 37" descr="lidar2"/>
              <p:cNvPicPr>
                <a:picLocks noChangeAspect="1"/>
              </p:cNvPicPr>
              <p:nvPr/>
            </p:nvPicPr>
            <p:blipFill>
              <a:blip r:embed="rId4">
                <a:lum bright="-100000" contrast="100000"/>
              </a:blip>
              <a:stretch>
                <a:fillRect/>
              </a:stretch>
            </p:blipFill>
            <p:spPr>
              <a:xfrm>
                <a:off x="23876" y="2840"/>
                <a:ext cx="5760" cy="3840"/>
              </a:xfrm>
              <a:prstGeom prst="rect">
                <a:avLst/>
              </a:prstGeom>
            </p:spPr>
          </p:pic>
          <p:pic>
            <p:nvPicPr>
              <p:cNvPr id="39" name="Picture 38" descr="stereo2"/>
              <p:cNvPicPr>
                <a:picLocks noChangeAspect="1"/>
              </p:cNvPicPr>
              <p:nvPr/>
            </p:nvPicPr>
            <p:blipFill>
              <a:blip r:embed="rId5">
                <a:lum bright="-100000" contrast="100000"/>
              </a:blip>
              <a:stretch>
                <a:fillRect/>
              </a:stretch>
            </p:blipFill>
            <p:spPr>
              <a:xfrm>
                <a:off x="18116" y="2840"/>
                <a:ext cx="5760" cy="3840"/>
              </a:xfrm>
              <a:prstGeom prst="rect">
                <a:avLst/>
              </a:prstGeom>
            </p:spPr>
          </p:pic>
        </p:grpSp>
        <p:sp>
          <p:nvSpPr>
            <p:cNvPr id="40" name="Rectangle 39"/>
            <p:cNvSpPr/>
            <p:nvPr/>
          </p:nvSpPr>
          <p:spPr>
            <a:xfrm>
              <a:off x="1883" y="1888"/>
              <a:ext cx="13792" cy="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118235" y="443230"/>
            <a:ext cx="8757920" cy="1175385"/>
            <a:chOff x="1883" y="1888"/>
            <a:chExt cx="13792" cy="1851"/>
          </a:xfrm>
        </p:grpSpPr>
        <p:grpSp>
          <p:nvGrpSpPr>
            <p:cNvPr id="15" name="Group 14"/>
            <p:cNvGrpSpPr/>
            <p:nvPr/>
          </p:nvGrpSpPr>
          <p:grpSpPr>
            <a:xfrm>
              <a:off x="2004" y="2115"/>
              <a:ext cx="12202" cy="1624"/>
              <a:chOff x="780" y="2840"/>
              <a:chExt cx="28856" cy="3840"/>
            </a:xfrm>
          </p:grpSpPr>
          <p:pic>
            <p:nvPicPr>
              <p:cNvPr id="10" name="Picture 9" descr="rgb2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780" y="2840"/>
                <a:ext cx="5760" cy="3840"/>
              </a:xfrm>
              <a:prstGeom prst="rect">
                <a:avLst/>
              </a:prstGeom>
            </p:spPr>
          </p:pic>
          <p:pic>
            <p:nvPicPr>
              <p:cNvPr id="11" name="Picture 10" descr="mono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540" y="2840"/>
                <a:ext cx="5760" cy="3840"/>
              </a:xfrm>
              <a:prstGeom prst="rect">
                <a:avLst/>
              </a:prstGeom>
            </p:spPr>
          </p:pic>
          <p:pic>
            <p:nvPicPr>
              <p:cNvPr id="12" name="Picture 11" descr="lc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00" y="2840"/>
                <a:ext cx="5760" cy="3840"/>
              </a:xfrm>
              <a:prstGeom prst="rect">
                <a:avLst/>
              </a:prstGeom>
            </p:spPr>
          </p:pic>
          <p:pic>
            <p:nvPicPr>
              <p:cNvPr id="13" name="Picture 12" descr="lidar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876" y="2840"/>
                <a:ext cx="5760" cy="3840"/>
              </a:xfrm>
              <a:prstGeom prst="rect">
                <a:avLst/>
              </a:prstGeom>
            </p:spPr>
          </p:pic>
          <p:pic>
            <p:nvPicPr>
              <p:cNvPr id="14" name="Picture 13" descr="stereo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116" y="2840"/>
                <a:ext cx="5760" cy="3840"/>
              </a:xfrm>
              <a:prstGeom prst="rect">
                <a:avLst/>
              </a:prstGeom>
            </p:spPr>
          </p:pic>
        </p:grpSp>
        <p:sp>
          <p:nvSpPr>
            <p:cNvPr id="30" name="Rectangle 29"/>
            <p:cNvSpPr/>
            <p:nvPr/>
          </p:nvSpPr>
          <p:spPr>
            <a:xfrm>
              <a:off x="1883" y="1888"/>
              <a:ext cx="13792" cy="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989330" y="-414020"/>
            <a:ext cx="8757920" cy="1246505"/>
            <a:chOff x="1558" y="-652"/>
            <a:chExt cx="13792" cy="1963"/>
          </a:xfrm>
        </p:grpSpPr>
        <p:grpSp>
          <p:nvGrpSpPr>
            <p:cNvPr id="16" name="Group 15"/>
            <p:cNvGrpSpPr/>
            <p:nvPr/>
          </p:nvGrpSpPr>
          <p:grpSpPr>
            <a:xfrm>
              <a:off x="1883" y="-313"/>
              <a:ext cx="12202" cy="1624"/>
              <a:chOff x="454" y="583"/>
              <a:chExt cx="28856" cy="3840"/>
            </a:xfrm>
          </p:grpSpPr>
          <p:pic>
            <p:nvPicPr>
              <p:cNvPr id="17" name="Picture 16" descr="rgb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4" y="583"/>
                <a:ext cx="5760" cy="3840"/>
              </a:xfrm>
              <a:prstGeom prst="rect">
                <a:avLst/>
              </a:prstGeom>
            </p:spPr>
          </p:pic>
          <p:pic>
            <p:nvPicPr>
              <p:cNvPr id="18" name="Picture 17" descr="mono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14" y="583"/>
                <a:ext cx="5760" cy="3840"/>
              </a:xfrm>
              <a:prstGeom prst="rect">
                <a:avLst/>
              </a:prstGeom>
            </p:spPr>
          </p:pic>
          <p:pic>
            <p:nvPicPr>
              <p:cNvPr id="19" name="Picture 18" descr="stereo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790" y="583"/>
                <a:ext cx="5760" cy="3840"/>
              </a:xfrm>
              <a:prstGeom prst="rect">
                <a:avLst/>
              </a:prstGeom>
            </p:spPr>
          </p:pic>
          <p:pic>
            <p:nvPicPr>
              <p:cNvPr id="20" name="Picture 19" descr="lidar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550" y="583"/>
                <a:ext cx="5760" cy="3840"/>
              </a:xfrm>
              <a:prstGeom prst="rect">
                <a:avLst/>
              </a:prstGeom>
            </p:spPr>
          </p:pic>
          <p:pic>
            <p:nvPicPr>
              <p:cNvPr id="21" name="Picture 20" descr="after2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974" y="583"/>
                <a:ext cx="5760" cy="3840"/>
              </a:xfrm>
              <a:prstGeom prst="rect">
                <a:avLst/>
              </a:prstGeom>
            </p:spPr>
          </p:pic>
        </p:grpSp>
        <p:sp>
          <p:nvSpPr>
            <p:cNvPr id="22" name="Rectangle 21"/>
            <p:cNvSpPr/>
            <p:nvPr/>
          </p:nvSpPr>
          <p:spPr>
            <a:xfrm>
              <a:off x="1558" y="-652"/>
              <a:ext cx="13792" cy="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41" name="Text Box 40"/>
          <p:cNvSpPr txBox="1"/>
          <p:nvPr/>
        </p:nvSpPr>
        <p:spPr>
          <a:xfrm>
            <a:off x="1696085" y="2391410"/>
            <a:ext cx="5461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en-US" sz="900"/>
              <a:t>RGB                             </a:t>
            </a:r>
            <a:endParaRPr lang="x-none" altLang="en-US" sz="900"/>
          </a:p>
        </p:txBody>
      </p:sp>
      <p:sp>
        <p:nvSpPr>
          <p:cNvPr id="42" name="Text Box 41"/>
          <p:cNvSpPr txBox="1"/>
          <p:nvPr/>
        </p:nvSpPr>
        <p:spPr>
          <a:xfrm>
            <a:off x="2969260" y="2391410"/>
            <a:ext cx="10922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en-US" sz="900"/>
              <a:t>Monocular</a:t>
            </a:r>
            <a:endParaRPr lang="x-none" altLang="en-US" sz="900"/>
          </a:p>
        </p:txBody>
      </p:sp>
      <p:sp>
        <p:nvSpPr>
          <p:cNvPr id="43" name="Text Box 42"/>
          <p:cNvSpPr txBox="1"/>
          <p:nvPr/>
        </p:nvSpPr>
        <p:spPr>
          <a:xfrm>
            <a:off x="4155440" y="2391410"/>
            <a:ext cx="177165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en-US" sz="900"/>
              <a:t>Monocular with Light Curtain</a:t>
            </a:r>
            <a:endParaRPr lang="x-none" altLang="en-US" sz="900"/>
          </a:p>
        </p:txBody>
      </p:sp>
      <p:sp>
        <p:nvSpPr>
          <p:cNvPr id="44" name="Text Box 43"/>
          <p:cNvSpPr txBox="1"/>
          <p:nvPr/>
        </p:nvSpPr>
        <p:spPr>
          <a:xfrm>
            <a:off x="5738495" y="2391410"/>
            <a:ext cx="177165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en-US" sz="900"/>
              <a:t>Stereo</a:t>
            </a:r>
            <a:endParaRPr lang="x-none" altLang="en-US" sz="900"/>
          </a:p>
        </p:txBody>
      </p:sp>
      <p:sp>
        <p:nvSpPr>
          <p:cNvPr id="45" name="Text Box 44"/>
          <p:cNvSpPr txBox="1"/>
          <p:nvPr/>
        </p:nvSpPr>
        <p:spPr>
          <a:xfrm>
            <a:off x="7284720" y="2391410"/>
            <a:ext cx="177165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en-US" sz="900"/>
              <a:t>Lidar Upsampling</a:t>
            </a:r>
            <a:endParaRPr lang="x-none" altLang="en-US" sz="900"/>
          </a:p>
        </p:txBody>
      </p:sp>
      <p:sp>
        <p:nvSpPr>
          <p:cNvPr id="47" name="Text Box 46"/>
          <p:cNvSpPr txBox="1"/>
          <p:nvPr/>
        </p:nvSpPr>
        <p:spPr>
          <a:xfrm>
            <a:off x="3645535" y="1828800"/>
            <a:ext cx="4362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>
                <a:solidFill>
                  <a:schemeClr val="bg1"/>
                </a:solidFill>
              </a:rPr>
              <a:t>replace with real experiment</a:t>
            </a:r>
            <a:endParaRPr lang="x-none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" name="Picture 11"/>
          <p:cNvPicPr>
            <a:picLocks noChangeAspect="1"/>
          </p:cNvPicPr>
          <p:nvPr/>
        </p:nvPicPr>
        <p:blipFill>
          <a:blip r:embed="rId1"/>
          <a:srcRect t="34910" b="49268"/>
          <a:stretch>
            <a:fillRect/>
          </a:stretch>
        </p:blipFill>
        <p:spPr>
          <a:xfrm>
            <a:off x="5047615" y="-90170"/>
            <a:ext cx="3036570" cy="6426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"/>
          <a:srcRect t="56869"/>
          <a:stretch>
            <a:fillRect/>
          </a:stretch>
        </p:blipFill>
        <p:spPr>
          <a:xfrm>
            <a:off x="6146800" y="1431290"/>
            <a:ext cx="1686560" cy="9728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1593215" y="1597660"/>
            <a:ext cx="1932940" cy="64071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rcRect l="21467" t="20734" r="29964"/>
          <a:stretch>
            <a:fillRect/>
          </a:stretch>
        </p:blipFill>
        <p:spPr>
          <a:xfrm>
            <a:off x="7731760" y="683895"/>
            <a:ext cx="1108075" cy="13220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1911</Words>
  <Application>WPS Presentation</Application>
  <PresentationFormat>Widescreen</PresentationFormat>
  <Paragraphs>181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SimSun</vt:lpstr>
      <vt:lpstr>Wingdings</vt:lpstr>
      <vt:lpstr>Calibri</vt:lpstr>
      <vt:lpstr>微软雅黑</vt:lpstr>
      <vt:lpstr>文泉驿微米黑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</dc:title>
  <dc:creator>raaj</dc:creator>
  <cp:lastModifiedBy>raaj</cp:lastModifiedBy>
  <cp:revision>107</cp:revision>
  <dcterms:created xsi:type="dcterms:W3CDTF">2020-11-11T20:13:17Z</dcterms:created>
  <dcterms:modified xsi:type="dcterms:W3CDTF">2020-11-11T20:13:17Z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1033-11.1.0.8722</vt:lpwstr>
  </property>
</Properties>
</file>

<file path=docProps/thumbnail.jpeg>
</file>